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4" r:id="rId1"/>
  </p:sldMasterIdLst>
  <p:notesMasterIdLst>
    <p:notesMasterId r:id="rId75"/>
  </p:notesMasterIdLst>
  <p:sldIdLst>
    <p:sldId id="256" r:id="rId2"/>
    <p:sldId id="288" r:id="rId3"/>
    <p:sldId id="372" r:id="rId4"/>
    <p:sldId id="371" r:id="rId5"/>
    <p:sldId id="373" r:id="rId6"/>
    <p:sldId id="375" r:id="rId7"/>
    <p:sldId id="370" r:id="rId8"/>
    <p:sldId id="463" r:id="rId9"/>
    <p:sldId id="462" r:id="rId10"/>
    <p:sldId id="394" r:id="rId11"/>
    <p:sldId id="308" r:id="rId12"/>
    <p:sldId id="407" r:id="rId13"/>
    <p:sldId id="451" r:id="rId14"/>
    <p:sldId id="392" r:id="rId15"/>
    <p:sldId id="443" r:id="rId16"/>
    <p:sldId id="468" r:id="rId17"/>
    <p:sldId id="466" r:id="rId18"/>
    <p:sldId id="444" r:id="rId19"/>
    <p:sldId id="470" r:id="rId20"/>
    <p:sldId id="469" r:id="rId21"/>
    <p:sldId id="445" r:id="rId22"/>
    <p:sldId id="396" r:id="rId23"/>
    <p:sldId id="398" r:id="rId24"/>
    <p:sldId id="446" r:id="rId25"/>
    <p:sldId id="391" r:id="rId26"/>
    <p:sldId id="447" r:id="rId27"/>
    <p:sldId id="449" r:id="rId28"/>
    <p:sldId id="381" r:id="rId29"/>
    <p:sldId id="448" r:id="rId30"/>
    <p:sldId id="266" r:id="rId31"/>
    <p:sldId id="399" r:id="rId32"/>
    <p:sldId id="464" r:id="rId33"/>
    <p:sldId id="408" r:id="rId34"/>
    <p:sldId id="383" r:id="rId35"/>
    <p:sldId id="382" r:id="rId36"/>
    <p:sldId id="380" r:id="rId37"/>
    <p:sldId id="402" r:id="rId38"/>
    <p:sldId id="405" r:id="rId39"/>
    <p:sldId id="404" r:id="rId40"/>
    <p:sldId id="406" r:id="rId41"/>
    <p:sldId id="403" r:id="rId42"/>
    <p:sldId id="452" r:id="rId43"/>
    <p:sldId id="416" r:id="rId44"/>
    <p:sldId id="417" r:id="rId45"/>
    <p:sldId id="418" r:id="rId46"/>
    <p:sldId id="427" r:id="rId47"/>
    <p:sldId id="413" r:id="rId48"/>
    <p:sldId id="419" r:id="rId49"/>
    <p:sldId id="388" r:id="rId50"/>
    <p:sldId id="426" r:id="rId51"/>
    <p:sldId id="428" r:id="rId52"/>
    <p:sldId id="429" r:id="rId53"/>
    <p:sldId id="424" r:id="rId54"/>
    <p:sldId id="453" r:id="rId55"/>
    <p:sldId id="425" r:id="rId56"/>
    <p:sldId id="430" r:id="rId57"/>
    <p:sldId id="431" r:id="rId58"/>
    <p:sldId id="432" r:id="rId59"/>
    <p:sldId id="434" r:id="rId60"/>
    <p:sldId id="433" r:id="rId61"/>
    <p:sldId id="454" r:id="rId62"/>
    <p:sldId id="455" r:id="rId63"/>
    <p:sldId id="437" r:id="rId64"/>
    <p:sldId id="436" r:id="rId65"/>
    <p:sldId id="438" r:id="rId66"/>
    <p:sldId id="439" r:id="rId67"/>
    <p:sldId id="457" r:id="rId68"/>
    <p:sldId id="460" r:id="rId69"/>
    <p:sldId id="456" r:id="rId70"/>
    <p:sldId id="458" r:id="rId71"/>
    <p:sldId id="465" r:id="rId72"/>
    <p:sldId id="414" r:id="rId73"/>
    <p:sldId id="435"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35F1984-F050-9447-B7F7-CC000396EE20}">
          <p14:sldIdLst>
            <p14:sldId id="256"/>
            <p14:sldId id="288"/>
            <p14:sldId id="372"/>
            <p14:sldId id="371"/>
            <p14:sldId id="373"/>
            <p14:sldId id="375"/>
            <p14:sldId id="370"/>
            <p14:sldId id="463"/>
            <p14:sldId id="462"/>
            <p14:sldId id="394"/>
            <p14:sldId id="308"/>
            <p14:sldId id="407"/>
            <p14:sldId id="451"/>
            <p14:sldId id="392"/>
            <p14:sldId id="443"/>
            <p14:sldId id="468"/>
            <p14:sldId id="466"/>
            <p14:sldId id="444"/>
            <p14:sldId id="470"/>
            <p14:sldId id="469"/>
            <p14:sldId id="445"/>
            <p14:sldId id="396"/>
            <p14:sldId id="398"/>
            <p14:sldId id="446"/>
            <p14:sldId id="391"/>
            <p14:sldId id="447"/>
            <p14:sldId id="449"/>
            <p14:sldId id="381"/>
            <p14:sldId id="448"/>
            <p14:sldId id="266"/>
            <p14:sldId id="399"/>
            <p14:sldId id="464"/>
          </p14:sldIdLst>
        </p14:section>
        <p14:section name="Strategies Building Resilience" id="{B261DEFA-6ED4-A341-BE0E-C97263FF03B9}">
          <p14:sldIdLst>
            <p14:sldId id="408"/>
            <p14:sldId id="383"/>
            <p14:sldId id="382"/>
            <p14:sldId id="380"/>
            <p14:sldId id="402"/>
            <p14:sldId id="405"/>
            <p14:sldId id="404"/>
            <p14:sldId id="406"/>
            <p14:sldId id="403"/>
            <p14:sldId id="452"/>
            <p14:sldId id="416"/>
            <p14:sldId id="417"/>
            <p14:sldId id="418"/>
            <p14:sldId id="427"/>
            <p14:sldId id="413"/>
            <p14:sldId id="419"/>
            <p14:sldId id="388"/>
            <p14:sldId id="426"/>
            <p14:sldId id="428"/>
            <p14:sldId id="429"/>
            <p14:sldId id="424"/>
            <p14:sldId id="453"/>
            <p14:sldId id="425"/>
            <p14:sldId id="430"/>
            <p14:sldId id="431"/>
            <p14:sldId id="432"/>
            <p14:sldId id="434"/>
            <p14:sldId id="433"/>
            <p14:sldId id="454"/>
            <p14:sldId id="455"/>
            <p14:sldId id="437"/>
            <p14:sldId id="436"/>
            <p14:sldId id="438"/>
            <p14:sldId id="439"/>
            <p14:sldId id="457"/>
            <p14:sldId id="460"/>
            <p14:sldId id="456"/>
            <p14:sldId id="458"/>
            <p14:sldId id="465"/>
            <p14:sldId id="414"/>
            <p14:sldId id="4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F20"/>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31"/>
    <p:restoredTop sz="83745"/>
  </p:normalViewPr>
  <p:slideViewPr>
    <p:cSldViewPr snapToGrid="0" snapToObjects="1">
      <p:cViewPr>
        <p:scale>
          <a:sx n="68" d="100"/>
          <a:sy n="68" d="100"/>
        </p:scale>
        <p:origin x="1208" y="864"/>
      </p:cViewPr>
      <p:guideLst/>
    </p:cSldViewPr>
  </p:slideViewPr>
  <p:outlineViewPr>
    <p:cViewPr>
      <p:scale>
        <a:sx n="33" d="100"/>
        <a:sy n="33" d="100"/>
      </p:scale>
      <p:origin x="-56" y="0"/>
    </p:cViewPr>
  </p:outlineViewPr>
  <p:notesTextViewPr>
    <p:cViewPr>
      <p:scale>
        <a:sx n="110" d="100"/>
        <a:sy n="110" d="100"/>
      </p:scale>
      <p:origin x="0" y="0"/>
    </p:cViewPr>
  </p:notesTextViewPr>
  <p:notesViewPr>
    <p:cSldViewPr snapToGrid="0" snapToObjects="1">
      <p:cViewPr varScale="1">
        <p:scale>
          <a:sx n="91" d="100"/>
          <a:sy n="91" d="100"/>
        </p:scale>
        <p:origin x="260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5AF508-B501-7D4F-8F8C-EC91C60B7049}" type="datetimeFigureOut">
              <a:rPr lang="en-US" smtClean="0"/>
              <a:t>7/8/18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1019E-E88C-9142-891B-E64BC865497C}" type="slidenum">
              <a:rPr lang="en-US" smtClean="0"/>
              <a:t>‹#›</a:t>
            </a:fld>
            <a:endParaRPr lang="en-US"/>
          </a:p>
        </p:txBody>
      </p:sp>
    </p:spTree>
    <p:extLst>
      <p:ext uri="{BB962C8B-B14F-4D97-AF65-F5344CB8AC3E}">
        <p14:creationId xmlns:p14="http://schemas.microsoft.com/office/powerpoint/2010/main" val="159287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Hello and good afternoon! I am Nicholas and I am excited to spend a few moments with you talking about Building Resilient Web APIs using .NET Core 2.1!</a:t>
            </a:r>
          </a:p>
        </p:txBody>
      </p:sp>
      <p:sp>
        <p:nvSpPr>
          <p:cNvPr id="4" name="Slide Number Placeholder 3"/>
          <p:cNvSpPr>
            <a:spLocks noGrp="1"/>
          </p:cNvSpPr>
          <p:nvPr>
            <p:ph type="sldNum" sz="quarter" idx="10"/>
          </p:nvPr>
        </p:nvSpPr>
        <p:spPr/>
        <p:txBody>
          <a:bodyPr/>
          <a:lstStyle/>
          <a:p>
            <a:fld id="{CD41019E-E88C-9142-891B-E64BC865497C}" type="slidenum">
              <a:rPr lang="en-US" smtClean="0"/>
              <a:t>1</a:t>
            </a:fld>
            <a:endParaRPr lang="en-US"/>
          </a:p>
        </p:txBody>
      </p:sp>
    </p:spTree>
    <p:extLst>
      <p:ext uri="{BB962C8B-B14F-4D97-AF65-F5344CB8AC3E}">
        <p14:creationId xmlns:p14="http://schemas.microsoft.com/office/powerpoint/2010/main" val="883689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the outline for the evening. We will discuss resiliency - what it is, and why we should care. From there, we will review a number of strategies/patterns used to build resilient software. Finally, we will look at how we can leverage those strategies / patterns to bake reliance into our .NET Core 2.1 applications. </a:t>
            </a:r>
          </a:p>
          <a:p>
            <a:endParaRPr lang="en-US" dirty="0"/>
          </a:p>
        </p:txBody>
      </p:sp>
      <p:sp>
        <p:nvSpPr>
          <p:cNvPr id="4" name="Slide Number Placeholder 3"/>
          <p:cNvSpPr>
            <a:spLocks noGrp="1"/>
          </p:cNvSpPr>
          <p:nvPr>
            <p:ph type="sldNum" sz="quarter" idx="10"/>
          </p:nvPr>
        </p:nvSpPr>
        <p:spPr/>
        <p:txBody>
          <a:bodyPr/>
          <a:lstStyle/>
          <a:p>
            <a:fld id="{CD41019E-E88C-9142-891B-E64BC865497C}" type="slidenum">
              <a:rPr lang="en-US" smtClean="0"/>
              <a:t>10</a:t>
            </a:fld>
            <a:endParaRPr lang="en-US"/>
          </a:p>
        </p:txBody>
      </p:sp>
    </p:spTree>
    <p:extLst>
      <p:ext uri="{BB962C8B-B14F-4D97-AF65-F5344CB8AC3E}">
        <p14:creationId xmlns:p14="http://schemas.microsoft.com/office/powerpoint/2010/main" val="3501638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Resiliency.</a:t>
            </a:r>
          </a:p>
          <a:p>
            <a:r>
              <a:rPr lang="en-US" dirty="0"/>
              <a:t>Lets get started.</a:t>
            </a:r>
          </a:p>
        </p:txBody>
      </p:sp>
      <p:sp>
        <p:nvSpPr>
          <p:cNvPr id="4" name="Slide Number Placeholder 3"/>
          <p:cNvSpPr>
            <a:spLocks noGrp="1"/>
          </p:cNvSpPr>
          <p:nvPr>
            <p:ph type="sldNum" sz="quarter" idx="10"/>
          </p:nvPr>
        </p:nvSpPr>
        <p:spPr/>
        <p:txBody>
          <a:bodyPr/>
          <a:lstStyle/>
          <a:p>
            <a:fld id="{CD41019E-E88C-9142-891B-E64BC865497C}" type="slidenum">
              <a:rPr lang="en-US" smtClean="0"/>
              <a:t>11</a:t>
            </a:fld>
            <a:endParaRPr lang="en-US"/>
          </a:p>
        </p:txBody>
      </p:sp>
    </p:spTree>
    <p:extLst>
      <p:ext uri="{BB962C8B-B14F-4D97-AF65-F5344CB8AC3E}">
        <p14:creationId xmlns:p14="http://schemas.microsoft.com/office/powerpoint/2010/main" val="199271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would you define resiliency? </a:t>
            </a:r>
          </a:p>
        </p:txBody>
      </p:sp>
      <p:sp>
        <p:nvSpPr>
          <p:cNvPr id="4" name="Slide Number Placeholder 3"/>
          <p:cNvSpPr>
            <a:spLocks noGrp="1"/>
          </p:cNvSpPr>
          <p:nvPr>
            <p:ph type="sldNum" sz="quarter" idx="10"/>
          </p:nvPr>
        </p:nvSpPr>
        <p:spPr/>
        <p:txBody>
          <a:bodyPr/>
          <a:lstStyle/>
          <a:p>
            <a:fld id="{CD41019E-E88C-9142-891B-E64BC865497C}" type="slidenum">
              <a:rPr lang="en-US" smtClean="0"/>
              <a:t>12</a:t>
            </a:fld>
            <a:endParaRPr lang="en-US"/>
          </a:p>
        </p:txBody>
      </p:sp>
    </p:spTree>
    <p:extLst>
      <p:ext uri="{BB962C8B-B14F-4D97-AF65-F5344CB8AC3E}">
        <p14:creationId xmlns:p14="http://schemas.microsoft.com/office/powerpoint/2010/main" val="1533722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Wikipedia definition of resiliency is the capacity to recover quickly from difficulties. Similar words include fault-tolerant, elasticity, toughness, malleable, and adaptable. </a:t>
            </a:r>
          </a:p>
        </p:txBody>
      </p:sp>
      <p:sp>
        <p:nvSpPr>
          <p:cNvPr id="4" name="Slide Number Placeholder 3"/>
          <p:cNvSpPr>
            <a:spLocks noGrp="1"/>
          </p:cNvSpPr>
          <p:nvPr>
            <p:ph type="sldNum" sz="quarter" idx="10"/>
          </p:nvPr>
        </p:nvSpPr>
        <p:spPr/>
        <p:txBody>
          <a:bodyPr/>
          <a:lstStyle/>
          <a:p>
            <a:fld id="{CD41019E-E88C-9142-891B-E64BC865497C}" type="slidenum">
              <a:rPr lang="en-US" smtClean="0"/>
              <a:t>13</a:t>
            </a:fld>
            <a:endParaRPr lang="en-US"/>
          </a:p>
        </p:txBody>
      </p:sp>
    </p:spTree>
    <p:extLst>
      <p:ext uri="{BB962C8B-B14F-4D97-AF65-F5344CB8AC3E}">
        <p14:creationId xmlns:p14="http://schemas.microsoft.com/office/powerpoint/2010/main" val="316196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a:p>
            <a:r>
              <a:rPr lang="en-US" dirty="0"/>
              <a:t>I am a big DC Marvel fan. I think a superhero is a great personification of resiliency.</a:t>
            </a:r>
          </a:p>
        </p:txBody>
      </p:sp>
      <p:sp>
        <p:nvSpPr>
          <p:cNvPr id="4" name="Slide Number Placeholder 3"/>
          <p:cNvSpPr>
            <a:spLocks noGrp="1"/>
          </p:cNvSpPr>
          <p:nvPr>
            <p:ph type="sldNum" sz="quarter" idx="10"/>
          </p:nvPr>
        </p:nvSpPr>
        <p:spPr/>
        <p:txBody>
          <a:bodyPr/>
          <a:lstStyle/>
          <a:p>
            <a:fld id="{CD41019E-E88C-9142-891B-E64BC865497C}" type="slidenum">
              <a:rPr lang="en-US" smtClean="0"/>
              <a:t>14</a:t>
            </a:fld>
            <a:endParaRPr lang="en-US"/>
          </a:p>
        </p:txBody>
      </p:sp>
    </p:spTree>
    <p:extLst>
      <p:ext uri="{BB962C8B-B14F-4D97-AF65-F5344CB8AC3E}">
        <p14:creationId xmlns:p14="http://schemas.microsoft.com/office/powerpoint/2010/main" val="2898083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Green Arrow, aka Oliver Queen. He shows toughness and resourcefulness. Plus, he is a and a bow and arrow expert</a:t>
            </a:r>
            <a:r>
              <a:rPr lang="en-US" sz="1200" kern="1200" dirty="0">
                <a:solidFill>
                  <a:schemeClr val="tx1"/>
                </a:solidFill>
                <a:effectLst/>
                <a:latin typeface="+mn-lt"/>
                <a:ea typeface="+mn-ea"/>
                <a:cs typeface="+mn-cs"/>
              </a:rPr>
              <a:t>. Every hero needs a villain, and for Green Arrow, the villain is Slade Wilson aka </a:t>
            </a:r>
            <a:r>
              <a:rPr lang="en-US" sz="1200" kern="1200" dirty="0" err="1">
                <a:solidFill>
                  <a:schemeClr val="tx1"/>
                </a:solidFill>
                <a:effectLst/>
                <a:latin typeface="+mn-lt"/>
                <a:ea typeface="+mn-ea"/>
                <a:cs typeface="+mn-cs"/>
              </a:rPr>
              <a:t>Deathstroke</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CD41019E-E88C-9142-891B-E64BC865497C}" type="slidenum">
              <a:rPr lang="en-US" smtClean="0"/>
              <a:t>15</a:t>
            </a:fld>
            <a:endParaRPr lang="en-US"/>
          </a:p>
        </p:txBody>
      </p:sp>
    </p:spTree>
    <p:extLst>
      <p:ext uri="{BB962C8B-B14F-4D97-AF65-F5344CB8AC3E}">
        <p14:creationId xmlns:p14="http://schemas.microsoft.com/office/powerpoint/2010/main" val="163100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Deathstroke</a:t>
            </a:r>
            <a:r>
              <a:rPr lang="en-US" dirty="0"/>
              <a:t> is the </a:t>
            </a:r>
            <a:r>
              <a:rPr lang="en-US" dirty="0" err="1"/>
              <a:t>apitomy</a:t>
            </a:r>
            <a:r>
              <a:rPr lang="en-US" dirty="0"/>
              <a:t> of a superhero’s villain. He can fight, use a sword and a gun, sometimes all in the same scene! </a:t>
            </a:r>
          </a:p>
        </p:txBody>
      </p:sp>
      <p:sp>
        <p:nvSpPr>
          <p:cNvPr id="4" name="Slide Number Placeholder 3"/>
          <p:cNvSpPr>
            <a:spLocks noGrp="1"/>
          </p:cNvSpPr>
          <p:nvPr>
            <p:ph type="sldNum" sz="quarter" idx="10"/>
          </p:nvPr>
        </p:nvSpPr>
        <p:spPr/>
        <p:txBody>
          <a:bodyPr/>
          <a:lstStyle/>
          <a:p>
            <a:fld id="{CD41019E-E88C-9142-891B-E64BC865497C}" type="slidenum">
              <a:rPr lang="en-US" smtClean="0"/>
              <a:t>16</a:t>
            </a:fld>
            <a:endParaRPr lang="en-US"/>
          </a:p>
        </p:txBody>
      </p:sp>
    </p:spTree>
    <p:extLst>
      <p:ext uri="{BB962C8B-B14F-4D97-AF65-F5344CB8AC3E}">
        <p14:creationId xmlns:p14="http://schemas.microsoft.com/office/powerpoint/2010/main" val="1447506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interesting about Oliver and Slade, is that they used to be friends. There was this thing #spoilers, and Oliver realized he could not trust Slade any more. </a:t>
            </a:r>
          </a:p>
          <a:p>
            <a:r>
              <a:rPr lang="en-US" dirty="0"/>
              <a:t>Resiliency, is like a superhero too. Our applications aspire to be resilient – they want to be fault-tolerant. So, if resiliency is the hero, who or what would be it’s nemesis?</a:t>
            </a:r>
          </a:p>
        </p:txBody>
      </p:sp>
      <p:sp>
        <p:nvSpPr>
          <p:cNvPr id="4" name="Slide Number Placeholder 3"/>
          <p:cNvSpPr>
            <a:spLocks noGrp="1"/>
          </p:cNvSpPr>
          <p:nvPr>
            <p:ph type="sldNum" sz="quarter" idx="10"/>
          </p:nvPr>
        </p:nvSpPr>
        <p:spPr/>
        <p:txBody>
          <a:bodyPr/>
          <a:lstStyle/>
          <a:p>
            <a:fld id="{CD41019E-E88C-9142-891B-E64BC865497C}" type="slidenum">
              <a:rPr lang="en-US" smtClean="0"/>
              <a:t>17</a:t>
            </a:fld>
            <a:endParaRPr lang="en-US"/>
          </a:p>
        </p:txBody>
      </p:sp>
    </p:spTree>
    <p:extLst>
      <p:ext uri="{BB962C8B-B14F-4D97-AF65-F5344CB8AC3E}">
        <p14:creationId xmlns:p14="http://schemas.microsoft.com/office/powerpoint/2010/main" val="917422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network. </a:t>
            </a:r>
          </a:p>
          <a:p>
            <a:r>
              <a:rPr lang="en-US" dirty="0"/>
              <a:t>The network is ultimately the greatest enemy to resilient software. </a:t>
            </a:r>
          </a:p>
        </p:txBody>
      </p:sp>
      <p:sp>
        <p:nvSpPr>
          <p:cNvPr id="4" name="Slide Number Placeholder 3"/>
          <p:cNvSpPr>
            <a:spLocks noGrp="1"/>
          </p:cNvSpPr>
          <p:nvPr>
            <p:ph type="sldNum" sz="quarter" idx="10"/>
          </p:nvPr>
        </p:nvSpPr>
        <p:spPr/>
        <p:txBody>
          <a:bodyPr/>
          <a:lstStyle/>
          <a:p>
            <a:fld id="{CD41019E-E88C-9142-891B-E64BC865497C}" type="slidenum">
              <a:rPr lang="en-US" smtClean="0"/>
              <a:t>18</a:t>
            </a:fld>
            <a:endParaRPr lang="en-US"/>
          </a:p>
        </p:txBody>
      </p:sp>
    </p:spTree>
    <p:extLst>
      <p:ext uri="{BB962C8B-B14F-4D97-AF65-F5344CB8AC3E}">
        <p14:creationId xmlns:p14="http://schemas.microsoft.com/office/powerpoint/2010/main" val="3784361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study.</a:t>
            </a:r>
          </a:p>
          <a:p>
            <a:r>
              <a:rPr lang="en-US" dirty="0"/>
              <a:t>It is a misconception, a fallacy, for us to build web apps and always assume our external resources will be available 24/7/365.</a:t>
            </a:r>
          </a:p>
        </p:txBody>
      </p:sp>
      <p:sp>
        <p:nvSpPr>
          <p:cNvPr id="4" name="Slide Number Placeholder 3"/>
          <p:cNvSpPr>
            <a:spLocks noGrp="1"/>
          </p:cNvSpPr>
          <p:nvPr>
            <p:ph type="sldNum" sz="quarter" idx="10"/>
          </p:nvPr>
        </p:nvSpPr>
        <p:spPr/>
        <p:txBody>
          <a:bodyPr/>
          <a:lstStyle/>
          <a:p>
            <a:fld id="{CD41019E-E88C-9142-891B-E64BC865497C}" type="slidenum">
              <a:rPr lang="en-US" smtClean="0"/>
              <a:t>19</a:t>
            </a:fld>
            <a:endParaRPr lang="en-US"/>
          </a:p>
        </p:txBody>
      </p:sp>
    </p:spTree>
    <p:extLst>
      <p:ext uri="{BB962C8B-B14F-4D97-AF65-F5344CB8AC3E}">
        <p14:creationId xmlns:p14="http://schemas.microsoft.com/office/powerpoint/2010/main" val="1445228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about me:</a:t>
            </a:r>
          </a:p>
        </p:txBody>
      </p:sp>
      <p:sp>
        <p:nvSpPr>
          <p:cNvPr id="4" name="Slide Number Placeholder 3"/>
          <p:cNvSpPr>
            <a:spLocks noGrp="1"/>
          </p:cNvSpPr>
          <p:nvPr>
            <p:ph type="sldNum" sz="quarter" idx="10"/>
          </p:nvPr>
        </p:nvSpPr>
        <p:spPr/>
        <p:txBody>
          <a:bodyPr/>
          <a:lstStyle/>
          <a:p>
            <a:fld id="{CD41019E-E88C-9142-891B-E64BC865497C}" type="slidenum">
              <a:rPr lang="en-US" smtClean="0"/>
              <a:t>2</a:t>
            </a:fld>
            <a:endParaRPr lang="en-US"/>
          </a:p>
        </p:txBody>
      </p:sp>
    </p:spTree>
    <p:extLst>
      <p:ext uri="{BB962C8B-B14F-4D97-AF65-F5344CB8AC3E}">
        <p14:creationId xmlns:p14="http://schemas.microsoft.com/office/powerpoint/2010/main" val="1363911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study.</a:t>
            </a:r>
          </a:p>
        </p:txBody>
      </p:sp>
      <p:sp>
        <p:nvSpPr>
          <p:cNvPr id="4" name="Slide Number Placeholder 3"/>
          <p:cNvSpPr>
            <a:spLocks noGrp="1"/>
          </p:cNvSpPr>
          <p:nvPr>
            <p:ph type="sldNum" sz="quarter" idx="10"/>
          </p:nvPr>
        </p:nvSpPr>
        <p:spPr/>
        <p:txBody>
          <a:bodyPr/>
          <a:lstStyle/>
          <a:p>
            <a:fld id="{CD41019E-E88C-9142-891B-E64BC865497C}" type="slidenum">
              <a:rPr lang="en-US" smtClean="0"/>
              <a:t>20</a:t>
            </a:fld>
            <a:endParaRPr lang="en-US"/>
          </a:p>
        </p:txBody>
      </p:sp>
    </p:spTree>
    <p:extLst>
      <p:ext uri="{BB962C8B-B14F-4D97-AF65-F5344CB8AC3E}">
        <p14:creationId xmlns:p14="http://schemas.microsoft.com/office/powerpoint/2010/main" val="1098407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 fallacy. </a:t>
            </a:r>
            <a:r>
              <a:rPr lang="en-US" sz="1200" i="0" dirty="0"/>
              <a:t>A fallacy is a mistaken belief, especially one based on unsound argument. What is the fallacy -  what is the unsound argument?</a:t>
            </a:r>
            <a:endParaRPr lang="en-US" i="0" dirty="0"/>
          </a:p>
        </p:txBody>
      </p:sp>
      <p:sp>
        <p:nvSpPr>
          <p:cNvPr id="4" name="Slide Number Placeholder 3"/>
          <p:cNvSpPr>
            <a:spLocks noGrp="1"/>
          </p:cNvSpPr>
          <p:nvPr>
            <p:ph type="sldNum" sz="quarter" idx="10"/>
          </p:nvPr>
        </p:nvSpPr>
        <p:spPr/>
        <p:txBody>
          <a:bodyPr/>
          <a:lstStyle/>
          <a:p>
            <a:fld id="{CD41019E-E88C-9142-891B-E64BC865497C}" type="slidenum">
              <a:rPr lang="en-US" smtClean="0"/>
              <a:t>21</a:t>
            </a:fld>
            <a:endParaRPr lang="en-US"/>
          </a:p>
        </p:txBody>
      </p:sp>
    </p:spTree>
    <p:extLst>
      <p:ext uri="{BB962C8B-B14F-4D97-AF65-F5344CB8AC3E}">
        <p14:creationId xmlns:p14="http://schemas.microsoft.com/office/powerpoint/2010/main" val="4257464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fallacy is that the network is reliable.</a:t>
            </a:r>
          </a:p>
        </p:txBody>
      </p:sp>
      <p:sp>
        <p:nvSpPr>
          <p:cNvPr id="4" name="Slide Number Placeholder 3"/>
          <p:cNvSpPr>
            <a:spLocks noGrp="1"/>
          </p:cNvSpPr>
          <p:nvPr>
            <p:ph type="sldNum" sz="quarter" idx="10"/>
          </p:nvPr>
        </p:nvSpPr>
        <p:spPr/>
        <p:txBody>
          <a:bodyPr/>
          <a:lstStyle/>
          <a:p>
            <a:fld id="{CD41019E-E88C-9142-891B-E64BC865497C}" type="slidenum">
              <a:rPr lang="en-US" smtClean="0"/>
              <a:t>22</a:t>
            </a:fld>
            <a:endParaRPr lang="en-US"/>
          </a:p>
        </p:txBody>
      </p:sp>
    </p:spTree>
    <p:extLst>
      <p:ext uri="{BB962C8B-B14F-4D97-AF65-F5344CB8AC3E}">
        <p14:creationId xmlns:p14="http://schemas.microsoft.com/office/powerpoint/2010/main" val="847060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mid to late 90s, Peter and James (not that Peter and James) came up with the Eight Fallacies of Distributed Computing. The very first one is the network is reliable.</a:t>
            </a:r>
          </a:p>
        </p:txBody>
      </p:sp>
      <p:sp>
        <p:nvSpPr>
          <p:cNvPr id="4" name="Slide Number Placeholder 3"/>
          <p:cNvSpPr>
            <a:spLocks noGrp="1"/>
          </p:cNvSpPr>
          <p:nvPr>
            <p:ph type="sldNum" sz="quarter" idx="10"/>
          </p:nvPr>
        </p:nvSpPr>
        <p:spPr/>
        <p:txBody>
          <a:bodyPr/>
          <a:lstStyle/>
          <a:p>
            <a:fld id="{CD41019E-E88C-9142-891B-E64BC865497C}" type="slidenum">
              <a:rPr lang="en-US" smtClean="0"/>
              <a:t>23</a:t>
            </a:fld>
            <a:endParaRPr lang="en-US"/>
          </a:p>
        </p:txBody>
      </p:sp>
    </p:spTree>
    <p:extLst>
      <p:ext uri="{BB962C8B-B14F-4D97-AF65-F5344CB8AC3E}">
        <p14:creationId xmlns:p14="http://schemas.microsoft.com/office/powerpoint/2010/main" val="1822316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the network is not reliable.</a:t>
            </a:r>
          </a:p>
        </p:txBody>
      </p:sp>
      <p:sp>
        <p:nvSpPr>
          <p:cNvPr id="4" name="Slide Number Placeholder 3"/>
          <p:cNvSpPr>
            <a:spLocks noGrp="1"/>
          </p:cNvSpPr>
          <p:nvPr>
            <p:ph type="sldNum" sz="quarter" idx="10"/>
          </p:nvPr>
        </p:nvSpPr>
        <p:spPr/>
        <p:txBody>
          <a:bodyPr/>
          <a:lstStyle/>
          <a:p>
            <a:fld id="{CD41019E-E88C-9142-891B-E64BC865497C}" type="slidenum">
              <a:rPr lang="en-US" smtClean="0"/>
              <a:t>24</a:t>
            </a:fld>
            <a:endParaRPr lang="en-US"/>
          </a:p>
        </p:txBody>
      </p:sp>
    </p:spTree>
    <p:extLst>
      <p:ext uri="{BB962C8B-B14F-4D97-AF65-F5344CB8AC3E}">
        <p14:creationId xmlns:p14="http://schemas.microsoft.com/office/powerpoint/2010/main" val="825459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our applications have trust issues with network reliability?</a:t>
            </a:r>
          </a:p>
        </p:txBody>
      </p:sp>
      <p:sp>
        <p:nvSpPr>
          <p:cNvPr id="4" name="Slide Number Placeholder 3"/>
          <p:cNvSpPr>
            <a:spLocks noGrp="1"/>
          </p:cNvSpPr>
          <p:nvPr>
            <p:ph type="sldNum" sz="quarter" idx="10"/>
          </p:nvPr>
        </p:nvSpPr>
        <p:spPr/>
        <p:txBody>
          <a:bodyPr/>
          <a:lstStyle/>
          <a:p>
            <a:fld id="{CD41019E-E88C-9142-891B-E64BC865497C}" type="slidenum">
              <a:rPr lang="en-US" smtClean="0"/>
              <a:t>25</a:t>
            </a:fld>
            <a:endParaRPr lang="en-US"/>
          </a:p>
        </p:txBody>
      </p:sp>
    </p:spTree>
    <p:extLst>
      <p:ext uri="{BB962C8B-B14F-4D97-AF65-F5344CB8AC3E}">
        <p14:creationId xmlns:p14="http://schemas.microsoft.com/office/powerpoint/2010/main" val="2659438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about avoiding failures, but accepting the fact that failures will happen. When you accept that, you are able to plan for those failures. </a:t>
            </a:r>
          </a:p>
        </p:txBody>
      </p:sp>
      <p:sp>
        <p:nvSpPr>
          <p:cNvPr id="4" name="Slide Number Placeholder 3"/>
          <p:cNvSpPr>
            <a:spLocks noGrp="1"/>
          </p:cNvSpPr>
          <p:nvPr>
            <p:ph type="sldNum" sz="quarter" idx="10"/>
          </p:nvPr>
        </p:nvSpPr>
        <p:spPr/>
        <p:txBody>
          <a:bodyPr/>
          <a:lstStyle/>
          <a:p>
            <a:fld id="{CD41019E-E88C-9142-891B-E64BC865497C}" type="slidenum">
              <a:rPr lang="en-US" smtClean="0"/>
              <a:t>26</a:t>
            </a:fld>
            <a:endParaRPr lang="en-US"/>
          </a:p>
        </p:txBody>
      </p:sp>
    </p:spTree>
    <p:extLst>
      <p:ext uri="{BB962C8B-B14F-4D97-AF65-F5344CB8AC3E}">
        <p14:creationId xmlns:p14="http://schemas.microsoft.com/office/powerpoint/2010/main" val="3875001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Failure is a thing, especially in distributed computing. The type of failures we want to deal with in this session are transient errors.</a:t>
            </a:r>
          </a:p>
        </p:txBody>
      </p:sp>
      <p:sp>
        <p:nvSpPr>
          <p:cNvPr id="4" name="Slide Number Placeholder 3"/>
          <p:cNvSpPr>
            <a:spLocks noGrp="1"/>
          </p:cNvSpPr>
          <p:nvPr>
            <p:ph type="sldNum" sz="quarter" idx="10"/>
          </p:nvPr>
        </p:nvSpPr>
        <p:spPr/>
        <p:txBody>
          <a:bodyPr/>
          <a:lstStyle/>
          <a:p>
            <a:fld id="{CD41019E-E88C-9142-891B-E64BC865497C}" type="slidenum">
              <a:rPr lang="en-US" smtClean="0"/>
              <a:t>28</a:t>
            </a:fld>
            <a:endParaRPr lang="en-US"/>
          </a:p>
        </p:txBody>
      </p:sp>
    </p:spTree>
    <p:extLst>
      <p:ext uri="{BB962C8B-B14F-4D97-AF65-F5344CB8AC3E}">
        <p14:creationId xmlns:p14="http://schemas.microsoft.com/office/powerpoint/2010/main" val="3271870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transient error is the most common form of network failure. It is an error that is likely to disappear soon.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Transient faults are errors whose cause is expected to be a temporary condition such as temporary service unavailability or network connectivity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At work, I joined a new team, and as you expect, you get access to the team’s artifacts – things such as source code, monitoring tools, error logs, etc. Our core system is configured to notify the team when it experiences any error. I was told day one to look at those exceptions, and if they were related to the network, I could ignore them. Why? They were transient errors – eventually, the errors will be corrected and the application would run as expected. </a:t>
            </a:r>
          </a:p>
          <a:p>
            <a:r>
              <a:rPr lang="en-US" dirty="0"/>
              <a:t>It would be really nice if the application knew that an error was transient in nature, and would not notify me. We will look how to do that in the next section.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D41019E-E88C-9142-891B-E64BC865497C}" type="slidenum">
              <a:rPr lang="en-US" smtClean="0"/>
              <a:t>29</a:t>
            </a:fld>
            <a:endParaRPr lang="en-US"/>
          </a:p>
        </p:txBody>
      </p:sp>
    </p:spTree>
    <p:extLst>
      <p:ext uri="{BB962C8B-B14F-4D97-AF65-F5344CB8AC3E}">
        <p14:creationId xmlns:p14="http://schemas.microsoft.com/office/powerpoint/2010/main" val="490049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41019E-E88C-9142-891B-E64BC865497C}" type="slidenum">
              <a:rPr lang="en-US" smtClean="0"/>
              <a:t>30</a:t>
            </a:fld>
            <a:endParaRPr lang="en-US"/>
          </a:p>
        </p:txBody>
      </p:sp>
    </p:spTree>
    <p:extLst>
      <p:ext uri="{BB962C8B-B14F-4D97-AF65-F5344CB8AC3E}">
        <p14:creationId xmlns:p14="http://schemas.microsoft.com/office/powerpoint/2010/main" val="185074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a:r>
            <a:endParaRPr lang="en-US" dirty="0"/>
          </a:p>
        </p:txBody>
      </p:sp>
      <p:sp>
        <p:nvSpPr>
          <p:cNvPr id="4" name="Slide Number Placeholder 3"/>
          <p:cNvSpPr>
            <a:spLocks noGrp="1"/>
          </p:cNvSpPr>
          <p:nvPr>
            <p:ph type="sldNum" sz="quarter" idx="10"/>
          </p:nvPr>
        </p:nvSpPr>
        <p:spPr/>
        <p:txBody>
          <a:bodyPr/>
          <a:lstStyle/>
          <a:p>
            <a:fld id="{CD41019E-E88C-9142-891B-E64BC865497C}" type="slidenum">
              <a:rPr lang="en-US" smtClean="0"/>
              <a:t>3</a:t>
            </a:fld>
            <a:endParaRPr lang="en-US"/>
          </a:p>
        </p:txBody>
      </p:sp>
    </p:spTree>
    <p:extLst>
      <p:ext uri="{BB962C8B-B14F-4D97-AF65-F5344CB8AC3E}">
        <p14:creationId xmlns:p14="http://schemas.microsoft.com/office/powerpoint/2010/main" val="2255261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study.</a:t>
            </a:r>
          </a:p>
        </p:txBody>
      </p:sp>
      <p:sp>
        <p:nvSpPr>
          <p:cNvPr id="4" name="Slide Number Placeholder 3"/>
          <p:cNvSpPr>
            <a:spLocks noGrp="1"/>
          </p:cNvSpPr>
          <p:nvPr>
            <p:ph type="sldNum" sz="quarter" idx="10"/>
          </p:nvPr>
        </p:nvSpPr>
        <p:spPr/>
        <p:txBody>
          <a:bodyPr/>
          <a:lstStyle/>
          <a:p>
            <a:fld id="{CD41019E-E88C-9142-891B-E64BC865497C}" type="slidenum">
              <a:rPr lang="en-US" smtClean="0"/>
              <a:t>31</a:t>
            </a:fld>
            <a:endParaRPr lang="en-US"/>
          </a:p>
        </p:txBody>
      </p:sp>
    </p:spTree>
    <p:extLst>
      <p:ext uri="{BB962C8B-B14F-4D97-AF65-F5344CB8AC3E}">
        <p14:creationId xmlns:p14="http://schemas.microsoft.com/office/powerpoint/2010/main" val="1863145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study.</a:t>
            </a:r>
          </a:p>
        </p:txBody>
      </p:sp>
      <p:sp>
        <p:nvSpPr>
          <p:cNvPr id="4" name="Slide Number Placeholder 3"/>
          <p:cNvSpPr>
            <a:spLocks noGrp="1"/>
          </p:cNvSpPr>
          <p:nvPr>
            <p:ph type="sldNum" sz="quarter" idx="10"/>
          </p:nvPr>
        </p:nvSpPr>
        <p:spPr/>
        <p:txBody>
          <a:bodyPr/>
          <a:lstStyle/>
          <a:p>
            <a:fld id="{CD41019E-E88C-9142-891B-E64BC865497C}" type="slidenum">
              <a:rPr lang="en-US" smtClean="0"/>
              <a:t>32</a:t>
            </a:fld>
            <a:endParaRPr lang="en-US"/>
          </a:p>
        </p:txBody>
      </p:sp>
    </p:spTree>
    <p:extLst>
      <p:ext uri="{BB962C8B-B14F-4D97-AF65-F5344CB8AC3E}">
        <p14:creationId xmlns:p14="http://schemas.microsoft.com/office/powerpoint/2010/main" val="2718733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41019E-E88C-9142-891B-E64BC865497C}" type="slidenum">
              <a:rPr lang="en-US" smtClean="0"/>
              <a:t>33</a:t>
            </a:fld>
            <a:endParaRPr lang="en-US"/>
          </a:p>
        </p:txBody>
      </p:sp>
    </p:spTree>
    <p:extLst>
      <p:ext uri="{BB962C8B-B14F-4D97-AF65-F5344CB8AC3E}">
        <p14:creationId xmlns:p14="http://schemas.microsoft.com/office/powerpoint/2010/main" val="31692029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41019E-E88C-9142-891B-E64BC865497C}" type="slidenum">
              <a:rPr lang="en-US" smtClean="0"/>
              <a:t>34</a:t>
            </a:fld>
            <a:endParaRPr lang="en-US"/>
          </a:p>
        </p:txBody>
      </p:sp>
    </p:spTree>
    <p:extLst>
      <p:ext uri="{BB962C8B-B14F-4D97-AF65-F5344CB8AC3E}">
        <p14:creationId xmlns:p14="http://schemas.microsoft.com/office/powerpoint/2010/main" val="3485213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we are registering a </a:t>
            </a:r>
            <a:r>
              <a:rPr lang="en-US" dirty="0" err="1"/>
              <a:t>HttpClient</a:t>
            </a:r>
            <a:r>
              <a:rPr lang="en-US" dirty="0"/>
              <a:t> instance with a name.</a:t>
            </a:r>
          </a:p>
        </p:txBody>
      </p:sp>
      <p:sp>
        <p:nvSpPr>
          <p:cNvPr id="4" name="Slide Number Placeholder 3"/>
          <p:cNvSpPr>
            <a:spLocks noGrp="1"/>
          </p:cNvSpPr>
          <p:nvPr>
            <p:ph type="sldNum" sz="quarter" idx="10"/>
          </p:nvPr>
        </p:nvSpPr>
        <p:spPr/>
        <p:txBody>
          <a:bodyPr/>
          <a:lstStyle/>
          <a:p>
            <a:fld id="{CD41019E-E88C-9142-891B-E64BC865497C}" type="slidenum">
              <a:rPr lang="en-US" smtClean="0"/>
              <a:t>56</a:t>
            </a:fld>
            <a:endParaRPr lang="en-US"/>
          </a:p>
        </p:txBody>
      </p:sp>
    </p:spTree>
    <p:extLst>
      <p:ext uri="{BB962C8B-B14F-4D97-AF65-F5344CB8AC3E}">
        <p14:creationId xmlns:p14="http://schemas.microsoft.com/office/powerpoint/2010/main" val="4000754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controller, we are using the new </a:t>
            </a:r>
            <a:r>
              <a:rPr lang="en-US" dirty="0" err="1"/>
              <a:t>IHttpClientFactory</a:t>
            </a:r>
            <a:r>
              <a:rPr lang="en-US" dirty="0"/>
              <a:t> interface to resolve that </a:t>
            </a:r>
            <a:r>
              <a:rPr lang="en-US" dirty="0" err="1"/>
              <a:t>HttpClient</a:t>
            </a:r>
            <a:r>
              <a:rPr lang="en-US" dirty="0"/>
              <a:t>. </a:t>
            </a:r>
            <a:r>
              <a:rPr lang="en-US" dirty="0" err="1"/>
              <a:t>HttpClientFactory</a:t>
            </a:r>
            <a:r>
              <a:rPr lang="en-US" dirty="0"/>
              <a:t> is Microsoft’s new way to manage </a:t>
            </a:r>
            <a:r>
              <a:rPr lang="en-US" dirty="0" err="1"/>
              <a:t>HttpClient</a:t>
            </a:r>
            <a:r>
              <a:rPr lang="en-US" dirty="0"/>
              <a:t> instances. Going forward, developers are no longer concerned about how to manage </a:t>
            </a:r>
            <a:r>
              <a:rPr lang="en-US" dirty="0" err="1"/>
              <a:t>HttpClient</a:t>
            </a:r>
            <a:r>
              <a:rPr lang="en-US" dirty="0"/>
              <a:t> instances.</a:t>
            </a:r>
          </a:p>
        </p:txBody>
      </p:sp>
      <p:sp>
        <p:nvSpPr>
          <p:cNvPr id="4" name="Slide Number Placeholder 3"/>
          <p:cNvSpPr>
            <a:spLocks noGrp="1"/>
          </p:cNvSpPr>
          <p:nvPr>
            <p:ph type="sldNum" sz="quarter" idx="10"/>
          </p:nvPr>
        </p:nvSpPr>
        <p:spPr/>
        <p:txBody>
          <a:bodyPr/>
          <a:lstStyle/>
          <a:p>
            <a:fld id="{CD41019E-E88C-9142-891B-E64BC865497C}" type="slidenum">
              <a:rPr lang="en-US" smtClean="0"/>
              <a:t>57</a:t>
            </a:fld>
            <a:endParaRPr lang="en-US"/>
          </a:p>
        </p:txBody>
      </p:sp>
    </p:spTree>
    <p:extLst>
      <p:ext uri="{BB962C8B-B14F-4D97-AF65-F5344CB8AC3E}">
        <p14:creationId xmlns:p14="http://schemas.microsoft.com/office/powerpoint/2010/main" val="15690984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 encapsulate </a:t>
            </a:r>
            <a:r>
              <a:rPr lang="en-US" dirty="0" err="1"/>
              <a:t>HttpClient</a:t>
            </a:r>
            <a:r>
              <a:rPr lang="en-US" dirty="0"/>
              <a:t> instances using an interface and a concrete implementation. </a:t>
            </a:r>
          </a:p>
        </p:txBody>
      </p:sp>
      <p:sp>
        <p:nvSpPr>
          <p:cNvPr id="4" name="Slide Number Placeholder 3"/>
          <p:cNvSpPr>
            <a:spLocks noGrp="1"/>
          </p:cNvSpPr>
          <p:nvPr>
            <p:ph type="sldNum" sz="quarter" idx="10"/>
          </p:nvPr>
        </p:nvSpPr>
        <p:spPr/>
        <p:txBody>
          <a:bodyPr/>
          <a:lstStyle/>
          <a:p>
            <a:fld id="{CD41019E-E88C-9142-891B-E64BC865497C}" type="slidenum">
              <a:rPr lang="en-US" smtClean="0"/>
              <a:t>58</a:t>
            </a:fld>
            <a:endParaRPr lang="en-US"/>
          </a:p>
        </p:txBody>
      </p:sp>
    </p:spTree>
    <p:extLst>
      <p:ext uri="{BB962C8B-B14F-4D97-AF65-F5344CB8AC3E}">
        <p14:creationId xmlns:p14="http://schemas.microsoft.com/office/powerpoint/2010/main" val="18893917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 </a:t>
            </a:r>
            <a:r>
              <a:rPr lang="en-US" dirty="0" err="1"/>
              <a:t>TypedClients</a:t>
            </a:r>
            <a:r>
              <a:rPr lang="en-US" dirty="0"/>
              <a:t>. We are registering an </a:t>
            </a:r>
            <a:r>
              <a:rPr lang="en-US" dirty="0" err="1"/>
              <a:t>HttpClient</a:t>
            </a:r>
            <a:r>
              <a:rPr lang="en-US" dirty="0"/>
              <a:t> instance, but instead of associated it with a string, we are associating it with an actual type, in this case, </a:t>
            </a:r>
            <a:r>
              <a:rPr lang="en-US" dirty="0" err="1"/>
              <a:t>IMyGitHubClient</a:t>
            </a:r>
            <a:r>
              <a:rPr lang="en-US" dirty="0"/>
              <a:t>. </a:t>
            </a:r>
          </a:p>
        </p:txBody>
      </p:sp>
      <p:sp>
        <p:nvSpPr>
          <p:cNvPr id="4" name="Slide Number Placeholder 3"/>
          <p:cNvSpPr>
            <a:spLocks noGrp="1"/>
          </p:cNvSpPr>
          <p:nvPr>
            <p:ph type="sldNum" sz="quarter" idx="10"/>
          </p:nvPr>
        </p:nvSpPr>
        <p:spPr/>
        <p:txBody>
          <a:bodyPr/>
          <a:lstStyle/>
          <a:p>
            <a:fld id="{CD41019E-E88C-9142-891B-E64BC865497C}" type="slidenum">
              <a:rPr lang="en-US" smtClean="0"/>
              <a:t>59</a:t>
            </a:fld>
            <a:endParaRPr lang="en-US"/>
          </a:p>
        </p:txBody>
      </p:sp>
    </p:spTree>
    <p:extLst>
      <p:ext uri="{BB962C8B-B14F-4D97-AF65-F5344CB8AC3E}">
        <p14:creationId xmlns:p14="http://schemas.microsoft.com/office/powerpoint/2010/main" val="1965039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controller uses DI to resolve the interface to the concrete implementation, and everything works as expected.</a:t>
            </a:r>
          </a:p>
        </p:txBody>
      </p:sp>
      <p:sp>
        <p:nvSpPr>
          <p:cNvPr id="4" name="Slide Number Placeholder 3"/>
          <p:cNvSpPr>
            <a:spLocks noGrp="1"/>
          </p:cNvSpPr>
          <p:nvPr>
            <p:ph type="sldNum" sz="quarter" idx="10"/>
          </p:nvPr>
        </p:nvSpPr>
        <p:spPr/>
        <p:txBody>
          <a:bodyPr/>
          <a:lstStyle/>
          <a:p>
            <a:fld id="{CD41019E-E88C-9142-891B-E64BC865497C}" type="slidenum">
              <a:rPr lang="en-US" smtClean="0"/>
              <a:t>60</a:t>
            </a:fld>
            <a:endParaRPr lang="en-US"/>
          </a:p>
        </p:txBody>
      </p:sp>
    </p:spTree>
    <p:extLst>
      <p:ext uri="{BB962C8B-B14F-4D97-AF65-F5344CB8AC3E}">
        <p14:creationId xmlns:p14="http://schemas.microsoft.com/office/powerpoint/2010/main" val="4263189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implement resiliency strategies we discussed earlier, we are going to leverage an open source project named Polly.</a:t>
            </a:r>
          </a:p>
        </p:txBody>
      </p:sp>
      <p:sp>
        <p:nvSpPr>
          <p:cNvPr id="4" name="Slide Number Placeholder 3"/>
          <p:cNvSpPr>
            <a:spLocks noGrp="1"/>
          </p:cNvSpPr>
          <p:nvPr>
            <p:ph type="sldNum" sz="quarter" idx="10"/>
          </p:nvPr>
        </p:nvSpPr>
        <p:spPr/>
        <p:txBody>
          <a:bodyPr/>
          <a:lstStyle/>
          <a:p>
            <a:fld id="{CD41019E-E88C-9142-891B-E64BC865497C}" type="slidenum">
              <a:rPr lang="en-US" smtClean="0"/>
              <a:t>61</a:t>
            </a:fld>
            <a:endParaRPr lang="en-US"/>
          </a:p>
        </p:txBody>
      </p:sp>
    </p:spTree>
    <p:extLst>
      <p:ext uri="{BB962C8B-B14F-4D97-AF65-F5344CB8AC3E}">
        <p14:creationId xmlns:p14="http://schemas.microsoft.com/office/powerpoint/2010/main" val="1283441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t>
            </a:r>
          </a:p>
        </p:txBody>
      </p:sp>
      <p:sp>
        <p:nvSpPr>
          <p:cNvPr id="4" name="Slide Number Placeholder 3"/>
          <p:cNvSpPr>
            <a:spLocks noGrp="1"/>
          </p:cNvSpPr>
          <p:nvPr>
            <p:ph type="sldNum" sz="quarter" idx="10"/>
          </p:nvPr>
        </p:nvSpPr>
        <p:spPr/>
        <p:txBody>
          <a:bodyPr/>
          <a:lstStyle/>
          <a:p>
            <a:fld id="{CD41019E-E88C-9142-891B-E64BC865497C}" type="slidenum">
              <a:rPr lang="en-US" smtClean="0"/>
              <a:t>4</a:t>
            </a:fld>
            <a:endParaRPr lang="en-US"/>
          </a:p>
        </p:txBody>
      </p:sp>
    </p:spTree>
    <p:extLst>
      <p:ext uri="{BB962C8B-B14F-4D97-AF65-F5344CB8AC3E}">
        <p14:creationId xmlns:p14="http://schemas.microsoft.com/office/powerpoint/2010/main" val="1701583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remember this? </a:t>
            </a:r>
          </a:p>
          <a:p>
            <a:r>
              <a:rPr lang="en-US" sz="1200" b="0" i="0" u="none" strike="noStrike" kern="1200" dirty="0">
                <a:solidFill>
                  <a:schemeClr val="tx1"/>
                </a:solidFill>
                <a:effectLst/>
                <a:latin typeface="+mn-lt"/>
                <a:ea typeface="+mn-ea"/>
                <a:cs typeface="+mn-cs"/>
              </a:rPr>
              <a:t>Enterprise Library is a library of Application Blocks designed to assist developers with common enterprise development challenges. These were big before open source, at least on the Microsoft scene, was a big deal. This is a remnant of the old Microsoft. </a:t>
            </a:r>
            <a:r>
              <a:rPr lang="en-US" dirty="0"/>
              <a:t>The new Microsoft embraces the open source community.</a:t>
            </a:r>
          </a:p>
        </p:txBody>
      </p:sp>
      <p:sp>
        <p:nvSpPr>
          <p:cNvPr id="4" name="Slide Number Placeholder 3"/>
          <p:cNvSpPr>
            <a:spLocks noGrp="1"/>
          </p:cNvSpPr>
          <p:nvPr>
            <p:ph type="sldNum" sz="quarter" idx="10"/>
          </p:nvPr>
        </p:nvSpPr>
        <p:spPr/>
        <p:txBody>
          <a:bodyPr/>
          <a:lstStyle/>
          <a:p>
            <a:fld id="{CD41019E-E88C-9142-891B-E64BC865497C}" type="slidenum">
              <a:rPr lang="en-US" smtClean="0"/>
              <a:t>62</a:t>
            </a:fld>
            <a:endParaRPr lang="en-US"/>
          </a:p>
        </p:txBody>
      </p:sp>
    </p:spTree>
    <p:extLst>
      <p:ext uri="{BB962C8B-B14F-4D97-AF65-F5344CB8AC3E}">
        <p14:creationId xmlns:p14="http://schemas.microsoft.com/office/powerpoint/2010/main" val="6449361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Polly is a .NET resilience and transient-fault handling library that allows us to write resiliency policies in a fluent and thread-safe manner. Polly was created in 2013, and to date, has over 4M downloads. .NET Core 2.1 has built-in support for Polly.</a:t>
            </a:r>
          </a:p>
        </p:txBody>
      </p:sp>
      <p:sp>
        <p:nvSpPr>
          <p:cNvPr id="4" name="Slide Number Placeholder 3"/>
          <p:cNvSpPr>
            <a:spLocks noGrp="1"/>
          </p:cNvSpPr>
          <p:nvPr>
            <p:ph type="sldNum" sz="quarter" idx="10"/>
          </p:nvPr>
        </p:nvSpPr>
        <p:spPr/>
        <p:txBody>
          <a:bodyPr/>
          <a:lstStyle/>
          <a:p>
            <a:fld id="{CD41019E-E88C-9142-891B-E64BC865497C}" type="slidenum">
              <a:rPr lang="en-US" smtClean="0"/>
              <a:t>63</a:t>
            </a:fld>
            <a:endParaRPr lang="en-US"/>
          </a:p>
        </p:txBody>
      </p:sp>
    </p:spTree>
    <p:extLst>
      <p:ext uri="{BB962C8B-B14F-4D97-AF65-F5344CB8AC3E}">
        <p14:creationId xmlns:p14="http://schemas.microsoft.com/office/powerpoint/2010/main" val="10285152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more to Polly than just working with </a:t>
            </a:r>
            <a:r>
              <a:rPr lang="en-US" dirty="0" err="1"/>
              <a:t>HttpClient</a:t>
            </a:r>
            <a:r>
              <a:rPr lang="en-US" dirty="0"/>
              <a:t> instances.</a:t>
            </a:r>
          </a:p>
        </p:txBody>
      </p:sp>
      <p:sp>
        <p:nvSpPr>
          <p:cNvPr id="4" name="Slide Number Placeholder 3"/>
          <p:cNvSpPr>
            <a:spLocks noGrp="1"/>
          </p:cNvSpPr>
          <p:nvPr>
            <p:ph type="sldNum" sz="quarter" idx="10"/>
          </p:nvPr>
        </p:nvSpPr>
        <p:spPr/>
        <p:txBody>
          <a:bodyPr/>
          <a:lstStyle/>
          <a:p>
            <a:fld id="{CD41019E-E88C-9142-891B-E64BC865497C}" type="slidenum">
              <a:rPr lang="en-US" smtClean="0"/>
              <a:t>68</a:t>
            </a:fld>
            <a:endParaRPr lang="en-US"/>
          </a:p>
        </p:txBody>
      </p:sp>
    </p:spTree>
    <p:extLst>
      <p:ext uri="{BB962C8B-B14F-4D97-AF65-F5344CB8AC3E}">
        <p14:creationId xmlns:p14="http://schemas.microsoft.com/office/powerpoint/2010/main" val="1779617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policy that works with reading the contents of a file.</a:t>
            </a:r>
          </a:p>
        </p:txBody>
      </p:sp>
      <p:sp>
        <p:nvSpPr>
          <p:cNvPr id="4" name="Slide Number Placeholder 3"/>
          <p:cNvSpPr>
            <a:spLocks noGrp="1"/>
          </p:cNvSpPr>
          <p:nvPr>
            <p:ph type="sldNum" sz="quarter" idx="10"/>
          </p:nvPr>
        </p:nvSpPr>
        <p:spPr/>
        <p:txBody>
          <a:bodyPr/>
          <a:lstStyle/>
          <a:p>
            <a:fld id="{CD41019E-E88C-9142-891B-E64BC865497C}" type="slidenum">
              <a:rPr lang="en-US" smtClean="0"/>
              <a:t>69</a:t>
            </a:fld>
            <a:endParaRPr lang="en-US"/>
          </a:p>
        </p:txBody>
      </p:sp>
    </p:spTree>
    <p:extLst>
      <p:ext uri="{BB962C8B-B14F-4D97-AF65-F5344CB8AC3E}">
        <p14:creationId xmlns:p14="http://schemas.microsoft.com/office/powerpoint/2010/main" val="21855508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policy aimed at working with database related transient errors.</a:t>
            </a:r>
          </a:p>
        </p:txBody>
      </p:sp>
      <p:sp>
        <p:nvSpPr>
          <p:cNvPr id="4" name="Slide Number Placeholder 3"/>
          <p:cNvSpPr>
            <a:spLocks noGrp="1"/>
          </p:cNvSpPr>
          <p:nvPr>
            <p:ph type="sldNum" sz="quarter" idx="10"/>
          </p:nvPr>
        </p:nvSpPr>
        <p:spPr/>
        <p:txBody>
          <a:bodyPr/>
          <a:lstStyle/>
          <a:p>
            <a:fld id="{CD41019E-E88C-9142-891B-E64BC865497C}" type="slidenum">
              <a:rPr lang="en-US" smtClean="0"/>
              <a:t>70</a:t>
            </a:fld>
            <a:endParaRPr lang="en-US"/>
          </a:p>
        </p:txBody>
      </p:sp>
    </p:spTree>
    <p:extLst>
      <p:ext uri="{BB962C8B-B14F-4D97-AF65-F5344CB8AC3E}">
        <p14:creationId xmlns:p14="http://schemas.microsoft.com/office/powerpoint/2010/main" val="25875451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study.</a:t>
            </a:r>
          </a:p>
        </p:txBody>
      </p:sp>
      <p:sp>
        <p:nvSpPr>
          <p:cNvPr id="4" name="Slide Number Placeholder 3"/>
          <p:cNvSpPr>
            <a:spLocks noGrp="1"/>
          </p:cNvSpPr>
          <p:nvPr>
            <p:ph type="sldNum" sz="quarter" idx="10"/>
          </p:nvPr>
        </p:nvSpPr>
        <p:spPr/>
        <p:txBody>
          <a:bodyPr/>
          <a:lstStyle/>
          <a:p>
            <a:fld id="{CD41019E-E88C-9142-891B-E64BC865497C}" type="slidenum">
              <a:rPr lang="en-US" smtClean="0"/>
              <a:t>71</a:t>
            </a:fld>
            <a:endParaRPr lang="en-US"/>
          </a:p>
        </p:txBody>
      </p:sp>
    </p:spTree>
    <p:extLst>
      <p:ext uri="{BB962C8B-B14F-4D97-AF65-F5344CB8AC3E}">
        <p14:creationId xmlns:p14="http://schemas.microsoft.com/office/powerpoint/2010/main" val="8116309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41019E-E88C-9142-891B-E64BC865497C}" type="slidenum">
              <a:rPr lang="en-US" smtClean="0"/>
              <a:t>72</a:t>
            </a:fld>
            <a:endParaRPr lang="en-US"/>
          </a:p>
        </p:txBody>
      </p:sp>
    </p:spTree>
    <p:extLst>
      <p:ext uri="{BB962C8B-B14F-4D97-AF65-F5344CB8AC3E}">
        <p14:creationId xmlns:p14="http://schemas.microsoft.com/office/powerpoint/2010/main" val="709119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41019E-E88C-9142-891B-E64BC865497C}" type="slidenum">
              <a:rPr lang="en-US" smtClean="0"/>
              <a:t>5</a:t>
            </a:fld>
            <a:endParaRPr lang="en-US"/>
          </a:p>
        </p:txBody>
      </p:sp>
    </p:spTree>
    <p:extLst>
      <p:ext uri="{BB962C8B-B14F-4D97-AF65-F5344CB8AC3E}">
        <p14:creationId xmlns:p14="http://schemas.microsoft.com/office/powerpoint/2010/main" val="2017289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41019E-E88C-9142-891B-E64BC865497C}" type="slidenum">
              <a:rPr lang="en-US" smtClean="0"/>
              <a:t>6</a:t>
            </a:fld>
            <a:endParaRPr lang="en-US"/>
          </a:p>
        </p:txBody>
      </p:sp>
    </p:spTree>
    <p:extLst>
      <p:ext uri="{BB962C8B-B14F-4D97-AF65-F5344CB8AC3E}">
        <p14:creationId xmlns:p14="http://schemas.microsoft.com/office/powerpoint/2010/main" val="1411722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41019E-E88C-9142-891B-E64BC865497C}" type="slidenum">
              <a:rPr lang="en-US" smtClean="0"/>
              <a:t>7</a:t>
            </a:fld>
            <a:endParaRPr lang="en-US"/>
          </a:p>
        </p:txBody>
      </p:sp>
    </p:spTree>
    <p:extLst>
      <p:ext uri="{BB962C8B-B14F-4D97-AF65-F5344CB8AC3E}">
        <p14:creationId xmlns:p14="http://schemas.microsoft.com/office/powerpoint/2010/main" val="477012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highlight some statements I read in an article about resilient software.</a:t>
            </a:r>
          </a:p>
          <a:p>
            <a:endParaRPr lang="en-US" dirty="0"/>
          </a:p>
          <a:p>
            <a:r>
              <a:rPr lang="en-US" sz="1200" kern="1200" dirty="0">
                <a:solidFill>
                  <a:schemeClr val="tx1"/>
                </a:solidFill>
                <a:effectLst/>
                <a:latin typeface="+mn-lt"/>
                <a:ea typeface="+mn-ea"/>
                <a:cs typeface="+mn-cs"/>
              </a:rPr>
              <a:t>A lot of companies are now helping with the question of, “how do I run my applications in a scalable and fault tolerant manner?”, but there’s still very few helping with the more important question…</a:t>
            </a:r>
          </a:p>
        </p:txBody>
      </p:sp>
      <p:sp>
        <p:nvSpPr>
          <p:cNvPr id="4" name="Slide Number Placeholder 3"/>
          <p:cNvSpPr>
            <a:spLocks noGrp="1"/>
          </p:cNvSpPr>
          <p:nvPr>
            <p:ph type="sldNum" sz="quarter" idx="10"/>
          </p:nvPr>
        </p:nvSpPr>
        <p:spPr/>
        <p:txBody>
          <a:bodyPr/>
          <a:lstStyle/>
          <a:p>
            <a:fld id="{CD41019E-E88C-9142-891B-E64BC865497C}" type="slidenum">
              <a:rPr lang="en-US" smtClean="0"/>
              <a:t>8</a:t>
            </a:fld>
            <a:endParaRPr lang="en-US"/>
          </a:p>
        </p:txBody>
      </p:sp>
    </p:spTree>
    <p:extLst>
      <p:ext uri="{BB962C8B-B14F-4D97-AF65-F5344CB8AC3E}">
        <p14:creationId xmlns:p14="http://schemas.microsoft.com/office/powerpoint/2010/main" val="2324679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 do I actually </a:t>
            </a:r>
            <a:r>
              <a:rPr lang="en-US" sz="1200" i="1" kern="1200" dirty="0">
                <a:solidFill>
                  <a:schemeClr val="tx1"/>
                </a:solidFill>
                <a:effectLst/>
                <a:latin typeface="+mn-lt"/>
                <a:ea typeface="+mn-ea"/>
                <a:cs typeface="+mn-cs"/>
              </a:rPr>
              <a:t>write </a:t>
            </a:r>
            <a:r>
              <a:rPr lang="en-US" sz="1200" kern="1200" dirty="0">
                <a:solidFill>
                  <a:schemeClr val="tx1"/>
                </a:solidFill>
                <a:effectLst/>
                <a:latin typeface="+mn-lt"/>
                <a:ea typeface="+mn-ea"/>
                <a:cs typeface="+mn-cs"/>
              </a:rPr>
              <a:t>applications in a scalable and fault tolerant manner?</a:t>
            </a:r>
          </a:p>
          <a:p>
            <a:r>
              <a:rPr lang="en-US" dirty="0"/>
              <a:t>This is the target for today’s session.</a:t>
            </a:r>
          </a:p>
        </p:txBody>
      </p:sp>
      <p:sp>
        <p:nvSpPr>
          <p:cNvPr id="4" name="Slide Number Placeholder 3"/>
          <p:cNvSpPr>
            <a:spLocks noGrp="1"/>
          </p:cNvSpPr>
          <p:nvPr>
            <p:ph type="sldNum" sz="quarter" idx="10"/>
          </p:nvPr>
        </p:nvSpPr>
        <p:spPr/>
        <p:txBody>
          <a:bodyPr/>
          <a:lstStyle/>
          <a:p>
            <a:fld id="{CD41019E-E88C-9142-891B-E64BC865497C}" type="slidenum">
              <a:rPr lang="en-US" smtClean="0"/>
              <a:t>9</a:t>
            </a:fld>
            <a:endParaRPr lang="en-US"/>
          </a:p>
        </p:txBody>
      </p:sp>
    </p:spTree>
    <p:extLst>
      <p:ext uri="{BB962C8B-B14F-4D97-AF65-F5344CB8AC3E}">
        <p14:creationId xmlns:p14="http://schemas.microsoft.com/office/powerpoint/2010/main" val="281261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704D-DBD3-F64D-BD9A-30C0CB2CE6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BE23D9-840C-6B46-B146-B365B743F2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651F03-A8D9-D643-8FA0-32D5A78D65FD}"/>
              </a:ext>
            </a:extLst>
          </p:cNvPr>
          <p:cNvSpPr>
            <a:spLocks noGrp="1"/>
          </p:cNvSpPr>
          <p:nvPr>
            <p:ph type="dt" sz="half" idx="10"/>
          </p:nvPr>
        </p:nvSpPr>
        <p:spPr/>
        <p:txBody>
          <a:bodyPr/>
          <a:lstStyle/>
          <a:p>
            <a:fld id="{2032CD4A-F85E-7846-9A9F-7F9950B7CF43}" type="datetimeFigureOut">
              <a:rPr lang="en-US" smtClean="0"/>
              <a:t>7/8/18</a:t>
            </a:fld>
            <a:endParaRPr lang="en-US"/>
          </a:p>
        </p:txBody>
      </p:sp>
      <p:sp>
        <p:nvSpPr>
          <p:cNvPr id="5" name="Footer Placeholder 4">
            <a:extLst>
              <a:ext uri="{FF2B5EF4-FFF2-40B4-BE49-F238E27FC236}">
                <a16:creationId xmlns:a16="http://schemas.microsoft.com/office/drawing/2014/main" id="{E5EF88C2-99E9-9A46-9E96-3E85C8E8E8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A9EBB1-6D18-5E46-8E2D-2E90A8AECBB0}"/>
              </a:ext>
            </a:extLst>
          </p:cNvPr>
          <p:cNvSpPr>
            <a:spLocks noGrp="1"/>
          </p:cNvSpPr>
          <p:nvPr>
            <p:ph type="sldNum" sz="quarter" idx="12"/>
          </p:nvPr>
        </p:nvSpPr>
        <p:spPr/>
        <p:txBody>
          <a:bodyPr/>
          <a:lstStyle/>
          <a:p>
            <a:fld id="{C0F83B9F-4504-714C-B247-8E4778C0A2C8}" type="slidenum">
              <a:rPr lang="en-US" smtClean="0"/>
              <a:t>‹#›</a:t>
            </a:fld>
            <a:endParaRPr lang="en-US"/>
          </a:p>
        </p:txBody>
      </p:sp>
    </p:spTree>
    <p:extLst>
      <p:ext uri="{BB962C8B-B14F-4D97-AF65-F5344CB8AC3E}">
        <p14:creationId xmlns:p14="http://schemas.microsoft.com/office/powerpoint/2010/main" val="26606075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C1D9-453C-5C40-9AB9-75B6285F22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1EFA36-58D0-AD49-B0DD-9ED06A08EDD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8136A3-061E-2D46-8805-CD8C7694027D}"/>
              </a:ext>
            </a:extLst>
          </p:cNvPr>
          <p:cNvSpPr>
            <a:spLocks noGrp="1"/>
          </p:cNvSpPr>
          <p:nvPr>
            <p:ph type="dt" sz="half" idx="10"/>
          </p:nvPr>
        </p:nvSpPr>
        <p:spPr/>
        <p:txBody>
          <a:bodyPr/>
          <a:lstStyle/>
          <a:p>
            <a:fld id="{2032CD4A-F85E-7846-9A9F-7F9950B7CF43}" type="datetimeFigureOut">
              <a:rPr lang="en-US" smtClean="0"/>
              <a:t>7/8/18</a:t>
            </a:fld>
            <a:endParaRPr lang="en-US"/>
          </a:p>
        </p:txBody>
      </p:sp>
      <p:sp>
        <p:nvSpPr>
          <p:cNvPr id="5" name="Footer Placeholder 4">
            <a:extLst>
              <a:ext uri="{FF2B5EF4-FFF2-40B4-BE49-F238E27FC236}">
                <a16:creationId xmlns:a16="http://schemas.microsoft.com/office/drawing/2014/main" id="{853C0440-FDEA-C941-BFB2-29D104329C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D8437-CCF1-7F46-8F71-12966B6926B0}"/>
              </a:ext>
            </a:extLst>
          </p:cNvPr>
          <p:cNvSpPr>
            <a:spLocks noGrp="1"/>
          </p:cNvSpPr>
          <p:nvPr>
            <p:ph type="sldNum" sz="quarter" idx="12"/>
          </p:nvPr>
        </p:nvSpPr>
        <p:spPr/>
        <p:txBody>
          <a:bodyPr/>
          <a:lstStyle/>
          <a:p>
            <a:fld id="{C0F83B9F-4504-714C-B247-8E4778C0A2C8}" type="slidenum">
              <a:rPr lang="en-US" smtClean="0"/>
              <a:t>‹#›</a:t>
            </a:fld>
            <a:endParaRPr lang="en-US"/>
          </a:p>
        </p:txBody>
      </p:sp>
    </p:spTree>
    <p:extLst>
      <p:ext uri="{BB962C8B-B14F-4D97-AF65-F5344CB8AC3E}">
        <p14:creationId xmlns:p14="http://schemas.microsoft.com/office/powerpoint/2010/main" val="2859740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43A7C5-F09B-1246-81D1-F1BD35DAC6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E76A1D-E146-9645-93DF-B899B4C50D2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787DC4-DE83-6B49-9D79-F575BAC8EECA}"/>
              </a:ext>
            </a:extLst>
          </p:cNvPr>
          <p:cNvSpPr>
            <a:spLocks noGrp="1"/>
          </p:cNvSpPr>
          <p:nvPr>
            <p:ph type="dt" sz="half" idx="10"/>
          </p:nvPr>
        </p:nvSpPr>
        <p:spPr/>
        <p:txBody>
          <a:bodyPr/>
          <a:lstStyle/>
          <a:p>
            <a:fld id="{2032CD4A-F85E-7846-9A9F-7F9950B7CF43}" type="datetimeFigureOut">
              <a:rPr lang="en-US" smtClean="0"/>
              <a:t>7/8/18</a:t>
            </a:fld>
            <a:endParaRPr lang="en-US"/>
          </a:p>
        </p:txBody>
      </p:sp>
      <p:sp>
        <p:nvSpPr>
          <p:cNvPr id="5" name="Footer Placeholder 4">
            <a:extLst>
              <a:ext uri="{FF2B5EF4-FFF2-40B4-BE49-F238E27FC236}">
                <a16:creationId xmlns:a16="http://schemas.microsoft.com/office/drawing/2014/main" id="{FD255CD3-BEE7-8745-B865-007FB2187D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11313-C52C-F04A-B608-3AEF9799F79B}"/>
              </a:ext>
            </a:extLst>
          </p:cNvPr>
          <p:cNvSpPr>
            <a:spLocks noGrp="1"/>
          </p:cNvSpPr>
          <p:nvPr>
            <p:ph type="sldNum" sz="quarter" idx="12"/>
          </p:nvPr>
        </p:nvSpPr>
        <p:spPr/>
        <p:txBody>
          <a:bodyPr/>
          <a:lstStyle/>
          <a:p>
            <a:fld id="{C0F83B9F-4504-714C-B247-8E4778C0A2C8}" type="slidenum">
              <a:rPr lang="en-US" smtClean="0"/>
              <a:t>‹#›</a:t>
            </a:fld>
            <a:endParaRPr lang="en-US"/>
          </a:p>
        </p:txBody>
      </p:sp>
    </p:spTree>
    <p:extLst>
      <p:ext uri="{BB962C8B-B14F-4D97-AF65-F5344CB8AC3E}">
        <p14:creationId xmlns:p14="http://schemas.microsoft.com/office/powerpoint/2010/main" val="1599105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A6173-AC06-274D-9BD5-8EC3F593B7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10D781-E593-8843-A1A0-365932926F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60491-15A3-0E40-8F32-8AE6AA9FCBAE}"/>
              </a:ext>
            </a:extLst>
          </p:cNvPr>
          <p:cNvSpPr>
            <a:spLocks noGrp="1"/>
          </p:cNvSpPr>
          <p:nvPr>
            <p:ph type="dt" sz="half" idx="10"/>
          </p:nvPr>
        </p:nvSpPr>
        <p:spPr/>
        <p:txBody>
          <a:bodyPr/>
          <a:lstStyle/>
          <a:p>
            <a:fld id="{2032CD4A-F85E-7846-9A9F-7F9950B7CF43}" type="datetimeFigureOut">
              <a:rPr lang="en-US" smtClean="0"/>
              <a:t>7/8/18</a:t>
            </a:fld>
            <a:endParaRPr lang="en-US"/>
          </a:p>
        </p:txBody>
      </p:sp>
      <p:sp>
        <p:nvSpPr>
          <p:cNvPr id="5" name="Footer Placeholder 4">
            <a:extLst>
              <a:ext uri="{FF2B5EF4-FFF2-40B4-BE49-F238E27FC236}">
                <a16:creationId xmlns:a16="http://schemas.microsoft.com/office/drawing/2014/main" id="{E865AEC5-B775-CA45-8991-36B9412CA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E5C14F-017D-0F41-9FE6-311DDC5EB587}"/>
              </a:ext>
            </a:extLst>
          </p:cNvPr>
          <p:cNvSpPr>
            <a:spLocks noGrp="1"/>
          </p:cNvSpPr>
          <p:nvPr>
            <p:ph type="sldNum" sz="quarter" idx="12"/>
          </p:nvPr>
        </p:nvSpPr>
        <p:spPr/>
        <p:txBody>
          <a:bodyPr/>
          <a:lstStyle/>
          <a:p>
            <a:fld id="{C0F83B9F-4504-714C-B247-8E4778C0A2C8}" type="slidenum">
              <a:rPr lang="en-US" smtClean="0"/>
              <a:t>‹#›</a:t>
            </a:fld>
            <a:endParaRPr lang="en-US"/>
          </a:p>
        </p:txBody>
      </p:sp>
    </p:spTree>
    <p:extLst>
      <p:ext uri="{BB962C8B-B14F-4D97-AF65-F5344CB8AC3E}">
        <p14:creationId xmlns:p14="http://schemas.microsoft.com/office/powerpoint/2010/main" val="3156041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E7E72-5FCA-BB46-80FF-A2830C9E98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D45545-8D4C-CF42-86F0-FED5D5BD9D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8C5E1C0-1E00-A140-925C-6D490787DC77}"/>
              </a:ext>
            </a:extLst>
          </p:cNvPr>
          <p:cNvSpPr>
            <a:spLocks noGrp="1"/>
          </p:cNvSpPr>
          <p:nvPr>
            <p:ph type="dt" sz="half" idx="10"/>
          </p:nvPr>
        </p:nvSpPr>
        <p:spPr/>
        <p:txBody>
          <a:bodyPr/>
          <a:lstStyle/>
          <a:p>
            <a:fld id="{2032CD4A-F85E-7846-9A9F-7F9950B7CF43}" type="datetimeFigureOut">
              <a:rPr lang="en-US" smtClean="0"/>
              <a:t>7/8/18</a:t>
            </a:fld>
            <a:endParaRPr lang="en-US"/>
          </a:p>
        </p:txBody>
      </p:sp>
      <p:sp>
        <p:nvSpPr>
          <p:cNvPr id="5" name="Footer Placeholder 4">
            <a:extLst>
              <a:ext uri="{FF2B5EF4-FFF2-40B4-BE49-F238E27FC236}">
                <a16:creationId xmlns:a16="http://schemas.microsoft.com/office/drawing/2014/main" id="{934B9858-0033-F74B-B0A2-2A4547296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3347E-06DE-FE4B-9AEF-7291A3198A09}"/>
              </a:ext>
            </a:extLst>
          </p:cNvPr>
          <p:cNvSpPr>
            <a:spLocks noGrp="1"/>
          </p:cNvSpPr>
          <p:nvPr>
            <p:ph type="sldNum" sz="quarter" idx="12"/>
          </p:nvPr>
        </p:nvSpPr>
        <p:spPr/>
        <p:txBody>
          <a:bodyPr/>
          <a:lstStyle/>
          <a:p>
            <a:fld id="{C0F83B9F-4504-714C-B247-8E4778C0A2C8}" type="slidenum">
              <a:rPr lang="en-US" smtClean="0"/>
              <a:t>‹#›</a:t>
            </a:fld>
            <a:endParaRPr lang="en-US"/>
          </a:p>
        </p:txBody>
      </p:sp>
    </p:spTree>
    <p:extLst>
      <p:ext uri="{BB962C8B-B14F-4D97-AF65-F5344CB8AC3E}">
        <p14:creationId xmlns:p14="http://schemas.microsoft.com/office/powerpoint/2010/main" val="9553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8C661-BADD-B64B-AB19-5D83DC11B7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2D9E10-BDC8-A74F-9FA8-15C8972453A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2E1A43-40F5-6A42-98EF-13EB6D6B7C9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1F5A06-E758-A840-BC7A-C2BD1BA85144}"/>
              </a:ext>
            </a:extLst>
          </p:cNvPr>
          <p:cNvSpPr>
            <a:spLocks noGrp="1"/>
          </p:cNvSpPr>
          <p:nvPr>
            <p:ph type="dt" sz="half" idx="10"/>
          </p:nvPr>
        </p:nvSpPr>
        <p:spPr/>
        <p:txBody>
          <a:bodyPr/>
          <a:lstStyle/>
          <a:p>
            <a:fld id="{2032CD4A-F85E-7846-9A9F-7F9950B7CF43}" type="datetimeFigureOut">
              <a:rPr lang="en-US" smtClean="0"/>
              <a:t>7/8/18</a:t>
            </a:fld>
            <a:endParaRPr lang="en-US"/>
          </a:p>
        </p:txBody>
      </p:sp>
      <p:sp>
        <p:nvSpPr>
          <p:cNvPr id="6" name="Footer Placeholder 5">
            <a:extLst>
              <a:ext uri="{FF2B5EF4-FFF2-40B4-BE49-F238E27FC236}">
                <a16:creationId xmlns:a16="http://schemas.microsoft.com/office/drawing/2014/main" id="{7264A998-7D69-794A-A7F1-D26F1F5298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E54FF9-EACC-934B-9572-7909AD36C135}"/>
              </a:ext>
            </a:extLst>
          </p:cNvPr>
          <p:cNvSpPr>
            <a:spLocks noGrp="1"/>
          </p:cNvSpPr>
          <p:nvPr>
            <p:ph type="sldNum" sz="quarter" idx="12"/>
          </p:nvPr>
        </p:nvSpPr>
        <p:spPr/>
        <p:txBody>
          <a:bodyPr/>
          <a:lstStyle/>
          <a:p>
            <a:fld id="{C0F83B9F-4504-714C-B247-8E4778C0A2C8}" type="slidenum">
              <a:rPr lang="en-US" smtClean="0"/>
              <a:t>‹#›</a:t>
            </a:fld>
            <a:endParaRPr lang="en-US"/>
          </a:p>
        </p:txBody>
      </p:sp>
    </p:spTree>
    <p:extLst>
      <p:ext uri="{BB962C8B-B14F-4D97-AF65-F5344CB8AC3E}">
        <p14:creationId xmlns:p14="http://schemas.microsoft.com/office/powerpoint/2010/main" val="886867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94350-157F-4E44-BFF6-6088CA6F67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618A6B-0742-D24C-8F02-9BC6FBA5C0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1CE7C33-F5E8-A044-88AF-1CC2F913F87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B2DF5E-BA98-0B49-B19A-D3E66BFA6C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A009DD-7EE7-474A-A884-551CEF5266C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1ADA13-3B44-AC41-86B3-6622E6127DBA}"/>
              </a:ext>
            </a:extLst>
          </p:cNvPr>
          <p:cNvSpPr>
            <a:spLocks noGrp="1"/>
          </p:cNvSpPr>
          <p:nvPr>
            <p:ph type="dt" sz="half" idx="10"/>
          </p:nvPr>
        </p:nvSpPr>
        <p:spPr/>
        <p:txBody>
          <a:bodyPr/>
          <a:lstStyle/>
          <a:p>
            <a:fld id="{2032CD4A-F85E-7846-9A9F-7F9950B7CF43}" type="datetimeFigureOut">
              <a:rPr lang="en-US" smtClean="0"/>
              <a:t>7/8/18</a:t>
            </a:fld>
            <a:endParaRPr lang="en-US"/>
          </a:p>
        </p:txBody>
      </p:sp>
      <p:sp>
        <p:nvSpPr>
          <p:cNvPr id="8" name="Footer Placeholder 7">
            <a:extLst>
              <a:ext uri="{FF2B5EF4-FFF2-40B4-BE49-F238E27FC236}">
                <a16:creationId xmlns:a16="http://schemas.microsoft.com/office/drawing/2014/main" id="{57E1097F-26E5-1E45-99EB-F9B736A2A9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9BC1B8-7611-9D44-98DA-554041EE4A94}"/>
              </a:ext>
            </a:extLst>
          </p:cNvPr>
          <p:cNvSpPr>
            <a:spLocks noGrp="1"/>
          </p:cNvSpPr>
          <p:nvPr>
            <p:ph type="sldNum" sz="quarter" idx="12"/>
          </p:nvPr>
        </p:nvSpPr>
        <p:spPr/>
        <p:txBody>
          <a:bodyPr/>
          <a:lstStyle/>
          <a:p>
            <a:fld id="{C0F83B9F-4504-714C-B247-8E4778C0A2C8}" type="slidenum">
              <a:rPr lang="en-US" smtClean="0"/>
              <a:t>‹#›</a:t>
            </a:fld>
            <a:endParaRPr lang="en-US"/>
          </a:p>
        </p:txBody>
      </p:sp>
    </p:spTree>
    <p:extLst>
      <p:ext uri="{BB962C8B-B14F-4D97-AF65-F5344CB8AC3E}">
        <p14:creationId xmlns:p14="http://schemas.microsoft.com/office/powerpoint/2010/main" val="3352095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FB9A-A76F-C445-B4A8-2A1E1E4C59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03AD19-BF22-7842-AC71-840391911893}"/>
              </a:ext>
            </a:extLst>
          </p:cNvPr>
          <p:cNvSpPr>
            <a:spLocks noGrp="1"/>
          </p:cNvSpPr>
          <p:nvPr>
            <p:ph type="dt" sz="half" idx="10"/>
          </p:nvPr>
        </p:nvSpPr>
        <p:spPr/>
        <p:txBody>
          <a:bodyPr/>
          <a:lstStyle/>
          <a:p>
            <a:fld id="{2032CD4A-F85E-7846-9A9F-7F9950B7CF43}" type="datetimeFigureOut">
              <a:rPr lang="en-US" smtClean="0"/>
              <a:t>7/8/18</a:t>
            </a:fld>
            <a:endParaRPr lang="en-US"/>
          </a:p>
        </p:txBody>
      </p:sp>
      <p:sp>
        <p:nvSpPr>
          <p:cNvPr id="4" name="Footer Placeholder 3">
            <a:extLst>
              <a:ext uri="{FF2B5EF4-FFF2-40B4-BE49-F238E27FC236}">
                <a16:creationId xmlns:a16="http://schemas.microsoft.com/office/drawing/2014/main" id="{8C13CAA5-1C4D-1048-A593-A26658979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B0C27A-69E5-B64E-A397-07D6E596BF5D}"/>
              </a:ext>
            </a:extLst>
          </p:cNvPr>
          <p:cNvSpPr>
            <a:spLocks noGrp="1"/>
          </p:cNvSpPr>
          <p:nvPr>
            <p:ph type="sldNum" sz="quarter" idx="12"/>
          </p:nvPr>
        </p:nvSpPr>
        <p:spPr/>
        <p:txBody>
          <a:bodyPr/>
          <a:lstStyle/>
          <a:p>
            <a:fld id="{C0F83B9F-4504-714C-B247-8E4778C0A2C8}" type="slidenum">
              <a:rPr lang="en-US" smtClean="0"/>
              <a:t>‹#›</a:t>
            </a:fld>
            <a:endParaRPr lang="en-US"/>
          </a:p>
        </p:txBody>
      </p:sp>
    </p:spTree>
    <p:extLst>
      <p:ext uri="{BB962C8B-B14F-4D97-AF65-F5344CB8AC3E}">
        <p14:creationId xmlns:p14="http://schemas.microsoft.com/office/powerpoint/2010/main" val="879833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4F1EBA-E761-AF48-AE6D-3A66934ACF84}"/>
              </a:ext>
            </a:extLst>
          </p:cNvPr>
          <p:cNvSpPr>
            <a:spLocks noGrp="1"/>
          </p:cNvSpPr>
          <p:nvPr>
            <p:ph type="dt" sz="half" idx="10"/>
          </p:nvPr>
        </p:nvSpPr>
        <p:spPr/>
        <p:txBody>
          <a:bodyPr/>
          <a:lstStyle/>
          <a:p>
            <a:fld id="{2032CD4A-F85E-7846-9A9F-7F9950B7CF43}" type="datetimeFigureOut">
              <a:rPr lang="en-US" smtClean="0"/>
              <a:t>7/8/18</a:t>
            </a:fld>
            <a:endParaRPr lang="en-US"/>
          </a:p>
        </p:txBody>
      </p:sp>
      <p:sp>
        <p:nvSpPr>
          <p:cNvPr id="3" name="Footer Placeholder 2">
            <a:extLst>
              <a:ext uri="{FF2B5EF4-FFF2-40B4-BE49-F238E27FC236}">
                <a16:creationId xmlns:a16="http://schemas.microsoft.com/office/drawing/2014/main" id="{DE76A397-7BF7-CE43-AA44-CBD7630C87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DCCDE2-3659-5644-BE89-842628DBA3FF}"/>
              </a:ext>
            </a:extLst>
          </p:cNvPr>
          <p:cNvSpPr>
            <a:spLocks noGrp="1"/>
          </p:cNvSpPr>
          <p:nvPr>
            <p:ph type="sldNum" sz="quarter" idx="12"/>
          </p:nvPr>
        </p:nvSpPr>
        <p:spPr/>
        <p:txBody>
          <a:bodyPr/>
          <a:lstStyle/>
          <a:p>
            <a:fld id="{C0F83B9F-4504-714C-B247-8E4778C0A2C8}" type="slidenum">
              <a:rPr lang="en-US" smtClean="0"/>
              <a:t>‹#›</a:t>
            </a:fld>
            <a:endParaRPr lang="en-US"/>
          </a:p>
        </p:txBody>
      </p:sp>
    </p:spTree>
    <p:extLst>
      <p:ext uri="{BB962C8B-B14F-4D97-AF65-F5344CB8AC3E}">
        <p14:creationId xmlns:p14="http://schemas.microsoft.com/office/powerpoint/2010/main" val="399520155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95EFF-372B-5B44-903E-53E48EF173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C6D0D6-8468-5A40-9BE9-4217712B77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A17D61-6E73-EE43-8206-036281FF3A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B85F06F-EB1C-B44D-B4BF-FCBA24EE52CF}"/>
              </a:ext>
            </a:extLst>
          </p:cNvPr>
          <p:cNvSpPr>
            <a:spLocks noGrp="1"/>
          </p:cNvSpPr>
          <p:nvPr>
            <p:ph type="dt" sz="half" idx="10"/>
          </p:nvPr>
        </p:nvSpPr>
        <p:spPr/>
        <p:txBody>
          <a:bodyPr/>
          <a:lstStyle/>
          <a:p>
            <a:fld id="{2032CD4A-F85E-7846-9A9F-7F9950B7CF43}" type="datetimeFigureOut">
              <a:rPr lang="en-US" smtClean="0"/>
              <a:t>7/8/18</a:t>
            </a:fld>
            <a:endParaRPr lang="en-US"/>
          </a:p>
        </p:txBody>
      </p:sp>
      <p:sp>
        <p:nvSpPr>
          <p:cNvPr id="6" name="Footer Placeholder 5">
            <a:extLst>
              <a:ext uri="{FF2B5EF4-FFF2-40B4-BE49-F238E27FC236}">
                <a16:creationId xmlns:a16="http://schemas.microsoft.com/office/drawing/2014/main" id="{7A9D7A51-B916-5F44-975A-C2A735DE7D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2907F2-DC94-5F40-8586-0CA3FDDB6ABA}"/>
              </a:ext>
            </a:extLst>
          </p:cNvPr>
          <p:cNvSpPr>
            <a:spLocks noGrp="1"/>
          </p:cNvSpPr>
          <p:nvPr>
            <p:ph type="sldNum" sz="quarter" idx="12"/>
          </p:nvPr>
        </p:nvSpPr>
        <p:spPr/>
        <p:txBody>
          <a:bodyPr/>
          <a:lstStyle/>
          <a:p>
            <a:fld id="{C0F83B9F-4504-714C-B247-8E4778C0A2C8}" type="slidenum">
              <a:rPr lang="en-US" smtClean="0"/>
              <a:t>‹#›</a:t>
            </a:fld>
            <a:endParaRPr lang="en-US"/>
          </a:p>
        </p:txBody>
      </p:sp>
    </p:spTree>
    <p:extLst>
      <p:ext uri="{BB962C8B-B14F-4D97-AF65-F5344CB8AC3E}">
        <p14:creationId xmlns:p14="http://schemas.microsoft.com/office/powerpoint/2010/main" val="2668247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3709-9660-414C-A64A-EA8490A3EE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230B8C-1527-CA4E-B659-0D2FB2A043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88CE1A-6D16-3C41-8447-00578E1D25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DCFF7B-B479-DB40-9496-6DB379D0F305}"/>
              </a:ext>
            </a:extLst>
          </p:cNvPr>
          <p:cNvSpPr>
            <a:spLocks noGrp="1"/>
          </p:cNvSpPr>
          <p:nvPr>
            <p:ph type="dt" sz="half" idx="10"/>
          </p:nvPr>
        </p:nvSpPr>
        <p:spPr/>
        <p:txBody>
          <a:bodyPr/>
          <a:lstStyle/>
          <a:p>
            <a:fld id="{2032CD4A-F85E-7846-9A9F-7F9950B7CF43}" type="datetimeFigureOut">
              <a:rPr lang="en-US" smtClean="0"/>
              <a:t>7/8/18</a:t>
            </a:fld>
            <a:endParaRPr lang="en-US"/>
          </a:p>
        </p:txBody>
      </p:sp>
      <p:sp>
        <p:nvSpPr>
          <p:cNvPr id="6" name="Footer Placeholder 5">
            <a:extLst>
              <a:ext uri="{FF2B5EF4-FFF2-40B4-BE49-F238E27FC236}">
                <a16:creationId xmlns:a16="http://schemas.microsoft.com/office/drawing/2014/main" id="{39295777-742D-4143-BE75-4C4FC1C02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1C9DD-41F6-2444-AC69-1A402E80BA95}"/>
              </a:ext>
            </a:extLst>
          </p:cNvPr>
          <p:cNvSpPr>
            <a:spLocks noGrp="1"/>
          </p:cNvSpPr>
          <p:nvPr>
            <p:ph type="sldNum" sz="quarter" idx="12"/>
          </p:nvPr>
        </p:nvSpPr>
        <p:spPr/>
        <p:txBody>
          <a:bodyPr/>
          <a:lstStyle/>
          <a:p>
            <a:fld id="{C0F83B9F-4504-714C-B247-8E4778C0A2C8}" type="slidenum">
              <a:rPr lang="en-US" smtClean="0"/>
              <a:t>‹#›</a:t>
            </a:fld>
            <a:endParaRPr lang="en-US"/>
          </a:p>
        </p:txBody>
      </p:sp>
    </p:spTree>
    <p:extLst>
      <p:ext uri="{BB962C8B-B14F-4D97-AF65-F5344CB8AC3E}">
        <p14:creationId xmlns:p14="http://schemas.microsoft.com/office/powerpoint/2010/main" val="145170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FAE29E-0025-F443-829E-F495B6B379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F5E003-744B-014E-A8BC-BD7A788119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5C33EF-91E6-CE4C-A5D1-3EC36F8D94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2CD4A-F85E-7846-9A9F-7F9950B7CF43}" type="datetimeFigureOut">
              <a:rPr lang="en-US" smtClean="0"/>
              <a:t>7/8/18</a:t>
            </a:fld>
            <a:endParaRPr lang="en-US"/>
          </a:p>
        </p:txBody>
      </p:sp>
      <p:sp>
        <p:nvSpPr>
          <p:cNvPr id="5" name="Footer Placeholder 4">
            <a:extLst>
              <a:ext uri="{FF2B5EF4-FFF2-40B4-BE49-F238E27FC236}">
                <a16:creationId xmlns:a16="http://schemas.microsoft.com/office/drawing/2014/main" id="{9CF9044C-4EDF-5442-B399-30CD07E998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032D0C-04EA-264E-A3CE-D6CDBF22A1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F83B9F-4504-714C-B247-8E4778C0A2C8}" type="slidenum">
              <a:rPr lang="en-US" smtClean="0"/>
              <a:t>‹#›</a:t>
            </a:fld>
            <a:endParaRPr lang="en-US"/>
          </a:p>
        </p:txBody>
      </p:sp>
    </p:spTree>
    <p:extLst>
      <p:ext uri="{BB962C8B-B14F-4D97-AF65-F5344CB8AC3E}">
        <p14:creationId xmlns:p14="http://schemas.microsoft.com/office/powerpoint/2010/main" val="2749584971"/>
      </p:ext>
    </p:extLst>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tiff"/><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tiff"/><Relationship Id="rId7"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59370" y="3075057"/>
            <a:ext cx="10058399" cy="707886"/>
          </a:xfrm>
          <a:prstGeom prst="rect">
            <a:avLst/>
          </a:prstGeom>
          <a:noFill/>
        </p:spPr>
        <p:txBody>
          <a:bodyPr wrap="square" rtlCol="0">
            <a:spAutoFit/>
          </a:bodyPr>
          <a:lstStyle/>
          <a:p>
            <a:pPr algn="ctr"/>
            <a:r>
              <a:rPr lang="en-US" sz="4000" b="1" dirty="0"/>
              <a:t>Building Resilient Web APIs with .NET Core 2.1</a:t>
            </a:r>
          </a:p>
        </p:txBody>
      </p:sp>
      <p:pic>
        <p:nvPicPr>
          <p:cNvPr id="6" name="Picture 5"/>
          <p:cNvPicPr>
            <a:picLocks noChangeAspect="1"/>
          </p:cNvPicPr>
          <p:nvPr/>
        </p:nvPicPr>
        <p:blipFill>
          <a:blip r:embed="rId3"/>
          <a:stretch>
            <a:fillRect/>
          </a:stretch>
        </p:blipFill>
        <p:spPr>
          <a:xfrm>
            <a:off x="1300397" y="5831173"/>
            <a:ext cx="457200" cy="457200"/>
          </a:xfrm>
          <a:prstGeom prst="rect">
            <a:avLst/>
          </a:prstGeom>
        </p:spPr>
      </p:pic>
      <p:pic>
        <p:nvPicPr>
          <p:cNvPr id="7" name="Picture 6"/>
          <p:cNvPicPr>
            <a:picLocks noChangeAspect="1"/>
          </p:cNvPicPr>
          <p:nvPr/>
        </p:nvPicPr>
        <p:blipFill>
          <a:blip r:embed="rId4"/>
          <a:stretch>
            <a:fillRect/>
          </a:stretch>
        </p:blipFill>
        <p:spPr>
          <a:xfrm>
            <a:off x="2216671" y="5831173"/>
            <a:ext cx="457200" cy="457200"/>
          </a:xfrm>
          <a:prstGeom prst="rect">
            <a:avLst/>
          </a:prstGeom>
        </p:spPr>
      </p:pic>
      <p:pic>
        <p:nvPicPr>
          <p:cNvPr id="8" name="Picture 7"/>
          <p:cNvPicPr>
            <a:picLocks noChangeAspect="1"/>
          </p:cNvPicPr>
          <p:nvPr/>
        </p:nvPicPr>
        <p:blipFill>
          <a:blip r:embed="rId5"/>
          <a:stretch>
            <a:fillRect/>
          </a:stretch>
        </p:blipFill>
        <p:spPr>
          <a:xfrm>
            <a:off x="384123" y="5831173"/>
            <a:ext cx="457200" cy="457200"/>
          </a:xfrm>
          <a:prstGeom prst="rect">
            <a:avLst/>
          </a:prstGeom>
        </p:spPr>
      </p:pic>
      <p:pic>
        <p:nvPicPr>
          <p:cNvPr id="9" name="Picture 8"/>
          <p:cNvPicPr>
            <a:picLocks noChangeAspect="1"/>
          </p:cNvPicPr>
          <p:nvPr/>
        </p:nvPicPr>
        <p:blipFill>
          <a:blip r:embed="rId6"/>
          <a:stretch>
            <a:fillRect/>
          </a:stretch>
        </p:blipFill>
        <p:spPr>
          <a:xfrm>
            <a:off x="3132945" y="5831173"/>
            <a:ext cx="457200" cy="457200"/>
          </a:xfrm>
          <a:prstGeom prst="rect">
            <a:avLst/>
          </a:prstGeom>
        </p:spPr>
      </p:pic>
      <p:sp>
        <p:nvSpPr>
          <p:cNvPr id="10" name="TextBox 9"/>
          <p:cNvSpPr txBox="1"/>
          <p:nvPr/>
        </p:nvSpPr>
        <p:spPr>
          <a:xfrm>
            <a:off x="6190845" y="5765153"/>
            <a:ext cx="5246650" cy="523220"/>
          </a:xfrm>
          <a:prstGeom prst="rect">
            <a:avLst/>
          </a:prstGeom>
          <a:noFill/>
        </p:spPr>
        <p:txBody>
          <a:bodyPr wrap="square" rtlCol="0">
            <a:spAutoFit/>
          </a:bodyPr>
          <a:lstStyle/>
          <a:p>
            <a:pPr algn="r"/>
            <a:r>
              <a:rPr lang="en-US" sz="2800" dirty="0"/>
              <a:t>@</a:t>
            </a:r>
            <a:r>
              <a:rPr lang="en-US" sz="2800" dirty="0" err="1"/>
              <a:t>neekgreen</a:t>
            </a:r>
            <a:r>
              <a:rPr lang="en-US" sz="2800" dirty="0"/>
              <a:t> | Nicholas Myers</a:t>
            </a:r>
          </a:p>
        </p:txBody>
      </p:sp>
    </p:spTree>
    <p:extLst>
      <p:ext uri="{BB962C8B-B14F-4D97-AF65-F5344CB8AC3E}">
        <p14:creationId xmlns:p14="http://schemas.microsoft.com/office/powerpoint/2010/main" val="1431168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B4A4BC-6FF6-4F45-9FF2-34130B415995}"/>
              </a:ext>
            </a:extLst>
          </p:cNvPr>
          <p:cNvSpPr/>
          <p:nvPr/>
        </p:nvSpPr>
        <p:spPr>
          <a:xfrm>
            <a:off x="570804" y="2118357"/>
            <a:ext cx="3089564" cy="3118659"/>
          </a:xfrm>
          <a:prstGeom prst="rect">
            <a:avLst/>
          </a:prstGeom>
          <a:solidFill>
            <a:schemeClr val="accent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3600" dirty="0"/>
              <a:t>Resiliency 101</a:t>
            </a:r>
          </a:p>
        </p:txBody>
      </p:sp>
      <p:sp>
        <p:nvSpPr>
          <p:cNvPr id="5" name="Rectangle 4">
            <a:extLst>
              <a:ext uri="{FF2B5EF4-FFF2-40B4-BE49-F238E27FC236}">
                <a16:creationId xmlns:a16="http://schemas.microsoft.com/office/drawing/2014/main" id="{35BBBF4A-ED82-B049-92ED-7394B124E1F1}"/>
              </a:ext>
            </a:extLst>
          </p:cNvPr>
          <p:cNvSpPr/>
          <p:nvPr/>
        </p:nvSpPr>
        <p:spPr>
          <a:xfrm>
            <a:off x="4544289" y="2118357"/>
            <a:ext cx="3089564" cy="3118659"/>
          </a:xfrm>
          <a:prstGeom prst="rect">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3600" dirty="0"/>
              <a:t>Strategies for Building Resilience</a:t>
            </a:r>
          </a:p>
        </p:txBody>
      </p:sp>
      <p:sp>
        <p:nvSpPr>
          <p:cNvPr id="6" name="Rectangle 5">
            <a:extLst>
              <a:ext uri="{FF2B5EF4-FFF2-40B4-BE49-F238E27FC236}">
                <a16:creationId xmlns:a16="http://schemas.microsoft.com/office/drawing/2014/main" id="{E1A61AB1-6CCB-684E-A479-F25C89E9AB97}"/>
              </a:ext>
            </a:extLst>
          </p:cNvPr>
          <p:cNvSpPr/>
          <p:nvPr/>
        </p:nvSpPr>
        <p:spPr>
          <a:xfrm>
            <a:off x="8517774" y="2118356"/>
            <a:ext cx="3089564" cy="3118659"/>
          </a:xfrm>
          <a:prstGeom prst="rect">
            <a:avLst/>
          </a:prstGeom>
          <a:solidFill>
            <a:schemeClr val="accent2"/>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3600" dirty="0"/>
              <a:t>.NET Core 2.1 Resiliency Features</a:t>
            </a:r>
          </a:p>
        </p:txBody>
      </p:sp>
      <p:sp>
        <p:nvSpPr>
          <p:cNvPr id="11" name="Content Placeholder 2">
            <a:extLst>
              <a:ext uri="{FF2B5EF4-FFF2-40B4-BE49-F238E27FC236}">
                <a16:creationId xmlns:a16="http://schemas.microsoft.com/office/drawing/2014/main" id="{20878941-ACAD-8843-A76B-1F3BDE7A6DC7}"/>
              </a:ext>
            </a:extLst>
          </p:cNvPr>
          <p:cNvSpPr>
            <a:spLocks noGrp="1"/>
          </p:cNvSpPr>
          <p:nvPr>
            <p:ph idx="1"/>
          </p:nvPr>
        </p:nvSpPr>
        <p:spPr>
          <a:xfrm>
            <a:off x="524884" y="558918"/>
            <a:ext cx="10959543" cy="914864"/>
          </a:xfrm>
        </p:spPr>
        <p:txBody>
          <a:bodyPr>
            <a:noAutofit/>
          </a:bodyPr>
          <a:lstStyle/>
          <a:p>
            <a:pPr marL="0" indent="0" algn="ctr">
              <a:lnSpc>
                <a:spcPct val="100000"/>
              </a:lnSpc>
              <a:spcBef>
                <a:spcPts val="0"/>
              </a:spcBef>
              <a:buNone/>
            </a:pPr>
            <a:r>
              <a:rPr lang="en-US" sz="4000" b="1" i="1" dirty="0"/>
              <a:t>Overview</a:t>
            </a:r>
            <a:endParaRPr lang="en-US" sz="4000" i="1" dirty="0"/>
          </a:p>
        </p:txBody>
      </p:sp>
    </p:spTree>
    <p:extLst>
      <p:ext uri="{BB962C8B-B14F-4D97-AF65-F5344CB8AC3E}">
        <p14:creationId xmlns:p14="http://schemas.microsoft.com/office/powerpoint/2010/main" val="241258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DAD10C-50DB-A746-810F-F2DFB0E0BFB6}"/>
              </a:ext>
            </a:extLst>
          </p:cNvPr>
          <p:cNvSpPr/>
          <p:nvPr/>
        </p:nvSpPr>
        <p:spPr>
          <a:xfrm>
            <a:off x="570804" y="2118357"/>
            <a:ext cx="3089564" cy="3118659"/>
          </a:xfrm>
          <a:prstGeom prst="rect">
            <a:avLst/>
          </a:prstGeom>
          <a:solidFill>
            <a:schemeClr val="accent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3600" dirty="0"/>
              <a:t>Resiliency 101</a:t>
            </a:r>
          </a:p>
        </p:txBody>
      </p:sp>
      <p:sp>
        <p:nvSpPr>
          <p:cNvPr id="10" name="Rectangle 9">
            <a:extLst>
              <a:ext uri="{FF2B5EF4-FFF2-40B4-BE49-F238E27FC236}">
                <a16:creationId xmlns:a16="http://schemas.microsoft.com/office/drawing/2014/main" id="{CE4EE3CD-073D-9642-B01B-264099994857}"/>
              </a:ext>
            </a:extLst>
          </p:cNvPr>
          <p:cNvSpPr/>
          <p:nvPr/>
        </p:nvSpPr>
        <p:spPr>
          <a:xfrm>
            <a:off x="4544289" y="2118357"/>
            <a:ext cx="3089564" cy="3118659"/>
          </a:xfrm>
          <a:prstGeom prst="rect">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3600" dirty="0"/>
              <a:t>Strategies for Building Resilience</a:t>
            </a:r>
          </a:p>
        </p:txBody>
      </p:sp>
      <p:sp>
        <p:nvSpPr>
          <p:cNvPr id="11" name="Rectangle 10">
            <a:extLst>
              <a:ext uri="{FF2B5EF4-FFF2-40B4-BE49-F238E27FC236}">
                <a16:creationId xmlns:a16="http://schemas.microsoft.com/office/drawing/2014/main" id="{87003975-2ADF-B64D-AC87-42EA4DF9CA8C}"/>
              </a:ext>
            </a:extLst>
          </p:cNvPr>
          <p:cNvSpPr/>
          <p:nvPr/>
        </p:nvSpPr>
        <p:spPr>
          <a:xfrm>
            <a:off x="8517774" y="2118356"/>
            <a:ext cx="3089564" cy="3118659"/>
          </a:xfrm>
          <a:prstGeom prst="rect">
            <a:avLst/>
          </a:prstGeom>
          <a:solidFill>
            <a:schemeClr val="accent2"/>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3600" dirty="0"/>
              <a:t>.NET Core 2.1 Resiliency Features</a:t>
            </a:r>
          </a:p>
        </p:txBody>
      </p:sp>
      <p:sp>
        <p:nvSpPr>
          <p:cNvPr id="12" name="Down Arrow 11">
            <a:extLst>
              <a:ext uri="{FF2B5EF4-FFF2-40B4-BE49-F238E27FC236}">
                <a16:creationId xmlns:a16="http://schemas.microsoft.com/office/drawing/2014/main" id="{16D25DF9-FEBB-264B-BAA5-CAD05E5328C4}"/>
              </a:ext>
            </a:extLst>
          </p:cNvPr>
          <p:cNvSpPr/>
          <p:nvPr/>
        </p:nvSpPr>
        <p:spPr>
          <a:xfrm>
            <a:off x="1266302" y="764771"/>
            <a:ext cx="1698567" cy="79802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369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54182" y="3158837"/>
            <a:ext cx="11093177" cy="748146"/>
          </a:xfrm>
        </p:spPr>
        <p:txBody>
          <a:bodyPr>
            <a:noAutofit/>
          </a:bodyPr>
          <a:lstStyle/>
          <a:p>
            <a:pPr marL="0" indent="0" algn="ctr">
              <a:lnSpc>
                <a:spcPct val="100000"/>
              </a:lnSpc>
              <a:spcBef>
                <a:spcPts val="0"/>
              </a:spcBef>
              <a:buNone/>
            </a:pPr>
            <a:r>
              <a:rPr lang="en-US" sz="4000" i="1" dirty="0"/>
              <a:t>How would </a:t>
            </a:r>
            <a:r>
              <a:rPr lang="en-US" sz="4000" b="1" i="1" dirty="0"/>
              <a:t>you</a:t>
            </a:r>
            <a:r>
              <a:rPr lang="en-US" sz="4000" i="1" dirty="0"/>
              <a:t> define </a:t>
            </a:r>
            <a:r>
              <a:rPr lang="en-US" sz="4000" b="1" i="1" dirty="0"/>
              <a:t>resiliency</a:t>
            </a:r>
            <a:r>
              <a:rPr lang="en-US" sz="4000" i="1" dirty="0"/>
              <a:t>?</a:t>
            </a:r>
          </a:p>
        </p:txBody>
      </p:sp>
    </p:spTree>
    <p:extLst>
      <p:ext uri="{BB962C8B-B14F-4D97-AF65-F5344CB8AC3E}">
        <p14:creationId xmlns:p14="http://schemas.microsoft.com/office/powerpoint/2010/main" val="3848993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54182" y="3158837"/>
            <a:ext cx="11093177" cy="1330036"/>
          </a:xfrm>
        </p:spPr>
        <p:txBody>
          <a:bodyPr>
            <a:noAutofit/>
          </a:bodyPr>
          <a:lstStyle/>
          <a:p>
            <a:pPr marL="0" indent="0" algn="ctr">
              <a:lnSpc>
                <a:spcPct val="100000"/>
              </a:lnSpc>
              <a:spcBef>
                <a:spcPts val="0"/>
              </a:spcBef>
              <a:buNone/>
            </a:pPr>
            <a:r>
              <a:rPr lang="en-US" sz="4000" b="1" i="1" dirty="0"/>
              <a:t>Resiliency</a:t>
            </a:r>
            <a:r>
              <a:rPr lang="en-US" sz="4000" i="1" dirty="0"/>
              <a:t> is the capacity to </a:t>
            </a:r>
            <a:r>
              <a:rPr lang="en-US" sz="4000" b="1" i="1" dirty="0"/>
              <a:t>recover</a:t>
            </a:r>
            <a:r>
              <a:rPr lang="en-US" sz="4000" i="1" dirty="0"/>
              <a:t> quickly from </a:t>
            </a:r>
            <a:r>
              <a:rPr lang="en-US" sz="4000" b="1" i="1" dirty="0"/>
              <a:t>difficulties</a:t>
            </a:r>
            <a:r>
              <a:rPr lang="en-US" sz="4000" i="1" dirty="0"/>
              <a:t>,</a:t>
            </a:r>
            <a:r>
              <a:rPr lang="en-US" sz="4000" b="1" i="1" dirty="0"/>
              <a:t> toughness</a:t>
            </a:r>
            <a:r>
              <a:rPr lang="en-US" sz="4000" i="1" dirty="0"/>
              <a:t>.</a:t>
            </a:r>
          </a:p>
          <a:p>
            <a:pPr marL="0" indent="0" algn="ctr">
              <a:lnSpc>
                <a:spcPct val="100000"/>
              </a:lnSpc>
              <a:spcBef>
                <a:spcPts val="0"/>
              </a:spcBef>
              <a:buNone/>
            </a:pPr>
            <a:endParaRPr lang="en-US" sz="4000" i="1" dirty="0"/>
          </a:p>
        </p:txBody>
      </p:sp>
    </p:spTree>
    <p:extLst>
      <p:ext uri="{BB962C8B-B14F-4D97-AF65-F5344CB8AC3E}">
        <p14:creationId xmlns:p14="http://schemas.microsoft.com/office/powerpoint/2010/main" val="1130862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4C161C3-5181-A84B-BF16-52B88E29C8D1}"/>
              </a:ext>
            </a:extLst>
          </p:cNvPr>
          <p:cNvSpPr>
            <a:spLocks noGrp="1"/>
          </p:cNvSpPr>
          <p:nvPr>
            <p:ph idx="1"/>
          </p:nvPr>
        </p:nvSpPr>
        <p:spPr>
          <a:xfrm>
            <a:off x="526474" y="2747932"/>
            <a:ext cx="11190158" cy="1159049"/>
          </a:xfrm>
        </p:spPr>
        <p:txBody>
          <a:bodyPr>
            <a:noAutofit/>
          </a:bodyPr>
          <a:lstStyle/>
          <a:p>
            <a:pPr marL="0" indent="0" algn="ctr">
              <a:buNone/>
            </a:pPr>
            <a:r>
              <a:rPr lang="en-US" sz="4000" i="1" dirty="0"/>
              <a:t>The goal of </a:t>
            </a:r>
            <a:r>
              <a:rPr lang="en-US" sz="4000" b="1" i="1" dirty="0"/>
              <a:t>resiliency</a:t>
            </a:r>
            <a:r>
              <a:rPr lang="en-US" sz="4000" i="1" dirty="0"/>
              <a:t> is to return the application to a fully</a:t>
            </a:r>
            <a:r>
              <a:rPr lang="en-US" sz="4000" b="1" i="1" dirty="0"/>
              <a:t> functioning state </a:t>
            </a:r>
            <a:r>
              <a:rPr lang="en-US" sz="4000" i="1" dirty="0"/>
              <a:t>after a </a:t>
            </a:r>
            <a:r>
              <a:rPr lang="en-US" sz="4000" b="1" i="1" dirty="0"/>
              <a:t>failure</a:t>
            </a:r>
            <a:r>
              <a:rPr lang="en-US" sz="4000" i="1" dirty="0"/>
              <a:t>.</a:t>
            </a:r>
          </a:p>
        </p:txBody>
      </p:sp>
    </p:spTree>
    <p:extLst>
      <p:ext uri="{BB962C8B-B14F-4D97-AF65-F5344CB8AC3E}">
        <p14:creationId xmlns:p14="http://schemas.microsoft.com/office/powerpoint/2010/main" val="3222421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02DEE8-A929-CD49-89F6-416AF225048E}"/>
              </a:ext>
            </a:extLst>
          </p:cNvPr>
          <p:cNvPicPr>
            <a:picLocks noChangeAspect="1"/>
          </p:cNvPicPr>
          <p:nvPr/>
        </p:nvPicPr>
        <p:blipFill>
          <a:blip r:embed="rId3"/>
          <a:stretch>
            <a:fillRect/>
          </a:stretch>
        </p:blipFill>
        <p:spPr>
          <a:xfrm>
            <a:off x="0" y="-361951"/>
            <a:ext cx="12553950" cy="14060425"/>
          </a:xfrm>
          <a:prstGeom prst="rect">
            <a:avLst/>
          </a:prstGeom>
        </p:spPr>
      </p:pic>
    </p:spTree>
    <p:extLst>
      <p:ext uri="{BB962C8B-B14F-4D97-AF65-F5344CB8AC3E}">
        <p14:creationId xmlns:p14="http://schemas.microsoft.com/office/powerpoint/2010/main" val="424773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2F7AD2-E6E6-9E45-8384-F0CAC7FAF717}"/>
              </a:ext>
            </a:extLst>
          </p:cNvPr>
          <p:cNvPicPr>
            <a:picLocks noChangeAspect="1"/>
          </p:cNvPicPr>
          <p:nvPr/>
        </p:nvPicPr>
        <p:blipFill>
          <a:blip r:embed="rId3"/>
          <a:stretch>
            <a:fillRect/>
          </a:stretch>
        </p:blipFill>
        <p:spPr>
          <a:xfrm>
            <a:off x="-426893" y="0"/>
            <a:ext cx="12618893" cy="7088059"/>
          </a:xfrm>
          <a:prstGeom prst="rect">
            <a:avLst/>
          </a:prstGeom>
        </p:spPr>
      </p:pic>
    </p:spTree>
    <p:extLst>
      <p:ext uri="{BB962C8B-B14F-4D97-AF65-F5344CB8AC3E}">
        <p14:creationId xmlns:p14="http://schemas.microsoft.com/office/powerpoint/2010/main" val="2344186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DE7C0-F1C1-6549-A32E-FC3409B687B4}"/>
              </a:ext>
            </a:extLst>
          </p:cNvPr>
          <p:cNvPicPr>
            <a:picLocks noChangeAspect="1"/>
          </p:cNvPicPr>
          <p:nvPr/>
        </p:nvPicPr>
        <p:blipFill>
          <a:blip r:embed="rId3"/>
          <a:stretch>
            <a:fillRect/>
          </a:stretch>
        </p:blipFill>
        <p:spPr>
          <a:xfrm>
            <a:off x="-2387599" y="-2933700"/>
            <a:ext cx="16230598" cy="12172950"/>
          </a:xfrm>
          <a:prstGeom prst="rect">
            <a:avLst/>
          </a:prstGeom>
        </p:spPr>
      </p:pic>
    </p:spTree>
    <p:extLst>
      <p:ext uri="{BB962C8B-B14F-4D97-AF65-F5344CB8AC3E}">
        <p14:creationId xmlns:p14="http://schemas.microsoft.com/office/powerpoint/2010/main" val="44346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87988B-79B9-904A-B023-44D42CB1748D}"/>
              </a:ext>
            </a:extLst>
          </p:cNvPr>
          <p:cNvPicPr>
            <a:picLocks noChangeAspect="1"/>
          </p:cNvPicPr>
          <p:nvPr/>
        </p:nvPicPr>
        <p:blipFill>
          <a:blip r:embed="rId3"/>
          <a:stretch>
            <a:fillRect/>
          </a:stretch>
        </p:blipFill>
        <p:spPr>
          <a:xfrm>
            <a:off x="-1" y="-159732"/>
            <a:ext cx="12491563" cy="7017732"/>
          </a:xfrm>
          <a:prstGeom prst="rect">
            <a:avLst/>
          </a:prstGeom>
        </p:spPr>
      </p:pic>
    </p:spTree>
    <p:extLst>
      <p:ext uri="{BB962C8B-B14F-4D97-AF65-F5344CB8AC3E}">
        <p14:creationId xmlns:p14="http://schemas.microsoft.com/office/powerpoint/2010/main" val="3380089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D7CDA59-D2A7-6A44-B692-073166E155C3}"/>
              </a:ext>
            </a:extLst>
          </p:cNvPr>
          <p:cNvSpPr>
            <a:spLocks noChangeAspect="1"/>
          </p:cNvSpPr>
          <p:nvPr/>
        </p:nvSpPr>
        <p:spPr>
          <a:xfrm>
            <a:off x="7602681" y="528477"/>
            <a:ext cx="1759528" cy="1759528"/>
          </a:xfrm>
          <a:prstGeom prst="ellipse">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External</a:t>
            </a:r>
          </a:p>
          <a:p>
            <a:pPr algn="ctr"/>
            <a:r>
              <a:rPr lang="en-US" sz="2400" b="1" dirty="0"/>
              <a:t>API #1</a:t>
            </a:r>
          </a:p>
        </p:txBody>
      </p:sp>
      <p:sp>
        <p:nvSpPr>
          <p:cNvPr id="6" name="Oval 5">
            <a:extLst>
              <a:ext uri="{FF2B5EF4-FFF2-40B4-BE49-F238E27FC236}">
                <a16:creationId xmlns:a16="http://schemas.microsoft.com/office/drawing/2014/main" id="{41EE9A55-1B22-8F45-BBCA-8AC9FB37D77F}"/>
              </a:ext>
            </a:extLst>
          </p:cNvPr>
          <p:cNvSpPr>
            <a:spLocks noChangeAspect="1"/>
          </p:cNvSpPr>
          <p:nvPr/>
        </p:nvSpPr>
        <p:spPr>
          <a:xfrm>
            <a:off x="10072254" y="3496815"/>
            <a:ext cx="1755648" cy="1755648"/>
          </a:xfrm>
          <a:prstGeom prst="ellipse">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External</a:t>
            </a:r>
          </a:p>
          <a:p>
            <a:pPr algn="ctr"/>
            <a:r>
              <a:rPr lang="en-US" sz="2400" b="1" dirty="0"/>
              <a:t>API #2</a:t>
            </a:r>
          </a:p>
        </p:txBody>
      </p:sp>
      <p:pic>
        <p:nvPicPr>
          <p:cNvPr id="7" name="Picture 6">
            <a:extLst>
              <a:ext uri="{FF2B5EF4-FFF2-40B4-BE49-F238E27FC236}">
                <a16:creationId xmlns:a16="http://schemas.microsoft.com/office/drawing/2014/main" id="{16333C5F-DA12-CC40-9C48-6F3D7FAD20EE}"/>
              </a:ext>
            </a:extLst>
          </p:cNvPr>
          <p:cNvPicPr>
            <a:picLocks noChangeAspect="1"/>
          </p:cNvPicPr>
          <p:nvPr/>
        </p:nvPicPr>
        <p:blipFill>
          <a:blip r:embed="rId3"/>
          <a:stretch>
            <a:fillRect/>
          </a:stretch>
        </p:blipFill>
        <p:spPr>
          <a:xfrm>
            <a:off x="547911" y="366745"/>
            <a:ext cx="1496291" cy="1496291"/>
          </a:xfrm>
          <a:prstGeom prst="rect">
            <a:avLst/>
          </a:prstGeom>
        </p:spPr>
      </p:pic>
      <p:cxnSp>
        <p:nvCxnSpPr>
          <p:cNvPr id="9" name="Straight Arrow Connector 8">
            <a:extLst>
              <a:ext uri="{FF2B5EF4-FFF2-40B4-BE49-F238E27FC236}">
                <a16:creationId xmlns:a16="http://schemas.microsoft.com/office/drawing/2014/main" id="{A2251C59-D06E-274C-BD6A-3629AEA10BB2}"/>
              </a:ext>
            </a:extLst>
          </p:cNvPr>
          <p:cNvCxnSpPr>
            <a:cxnSpLocks/>
          </p:cNvCxnSpPr>
          <p:nvPr/>
        </p:nvCxnSpPr>
        <p:spPr>
          <a:xfrm>
            <a:off x="2134902" y="2030328"/>
            <a:ext cx="0" cy="1092086"/>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70F4AD6-0E75-7242-98E1-E23AD7C7363C}"/>
              </a:ext>
            </a:extLst>
          </p:cNvPr>
          <p:cNvCxnSpPr>
            <a:cxnSpLocks/>
            <a:stCxn id="4" idx="7"/>
            <a:endCxn id="5" idx="2"/>
          </p:cNvCxnSpPr>
          <p:nvPr/>
        </p:nvCxnSpPr>
        <p:spPr>
          <a:xfrm flipV="1">
            <a:off x="2965949" y="1408241"/>
            <a:ext cx="4636732" cy="1971281"/>
          </a:xfrm>
          <a:prstGeom prst="straightConnector1">
            <a:avLst/>
          </a:prstGeom>
          <a:ln w="635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9DEAD8-7627-DF49-90A1-2495A8AAB5E4}"/>
              </a:ext>
            </a:extLst>
          </p:cNvPr>
          <p:cNvCxnSpPr>
            <a:cxnSpLocks/>
            <a:stCxn id="5" idx="5"/>
            <a:endCxn id="6" idx="1"/>
          </p:cNvCxnSpPr>
          <p:nvPr/>
        </p:nvCxnSpPr>
        <p:spPr>
          <a:xfrm>
            <a:off x="9104532" y="2030328"/>
            <a:ext cx="1224831" cy="1723596"/>
          </a:xfrm>
          <a:prstGeom prst="straightConnector1">
            <a:avLst/>
          </a:prstGeom>
          <a:ln w="635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Cloud 19">
            <a:extLst>
              <a:ext uri="{FF2B5EF4-FFF2-40B4-BE49-F238E27FC236}">
                <a16:creationId xmlns:a16="http://schemas.microsoft.com/office/drawing/2014/main" id="{26083C03-82DB-0840-88DF-3DE28ED61EDB}"/>
              </a:ext>
            </a:extLst>
          </p:cNvPr>
          <p:cNvSpPr/>
          <p:nvPr/>
        </p:nvSpPr>
        <p:spPr>
          <a:xfrm>
            <a:off x="4576830" y="1781414"/>
            <a:ext cx="1524000" cy="1025237"/>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loud 20">
            <a:extLst>
              <a:ext uri="{FF2B5EF4-FFF2-40B4-BE49-F238E27FC236}">
                <a16:creationId xmlns:a16="http://schemas.microsoft.com/office/drawing/2014/main" id="{2D37AE9F-C048-2D44-995C-118AB3A6A0A6}"/>
              </a:ext>
            </a:extLst>
          </p:cNvPr>
          <p:cNvSpPr/>
          <p:nvPr/>
        </p:nvSpPr>
        <p:spPr>
          <a:xfrm>
            <a:off x="8784895" y="2391004"/>
            <a:ext cx="1524000" cy="1025237"/>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C8A58E0-AEEF-CA43-9E47-C8D79CE08DE1}"/>
              </a:ext>
            </a:extLst>
          </p:cNvPr>
          <p:cNvSpPr>
            <a:spLocks noChangeAspect="1"/>
          </p:cNvSpPr>
          <p:nvPr/>
        </p:nvSpPr>
        <p:spPr>
          <a:xfrm>
            <a:off x="1467410" y="3122413"/>
            <a:ext cx="1755648" cy="1755648"/>
          </a:xfrm>
          <a:prstGeom prst="ellipse">
            <a:avLst/>
          </a:prstGeom>
          <a:solidFill>
            <a:schemeClr val="accent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API</a:t>
            </a:r>
          </a:p>
        </p:txBody>
      </p:sp>
      <p:pic>
        <p:nvPicPr>
          <p:cNvPr id="45" name="Picture 44">
            <a:extLst>
              <a:ext uri="{FF2B5EF4-FFF2-40B4-BE49-F238E27FC236}">
                <a16:creationId xmlns:a16="http://schemas.microsoft.com/office/drawing/2014/main" id="{4E763623-07F8-FD41-A159-C41490808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185" y="819766"/>
            <a:ext cx="731520" cy="731520"/>
          </a:xfrm>
          <a:prstGeom prst="rect">
            <a:avLst/>
          </a:prstGeom>
        </p:spPr>
      </p:pic>
      <p:pic>
        <p:nvPicPr>
          <p:cNvPr id="46" name="Picture 45">
            <a:extLst>
              <a:ext uri="{FF2B5EF4-FFF2-40B4-BE49-F238E27FC236}">
                <a16:creationId xmlns:a16="http://schemas.microsoft.com/office/drawing/2014/main" id="{9DAA8A83-3385-F64D-962B-014F313450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4902" y="819766"/>
            <a:ext cx="479271" cy="731520"/>
          </a:xfrm>
          <a:prstGeom prst="rect">
            <a:avLst/>
          </a:prstGeom>
        </p:spPr>
      </p:pic>
      <p:sp>
        <p:nvSpPr>
          <p:cNvPr id="14" name="&quot;No&quot; Symbol 13">
            <a:extLst>
              <a:ext uri="{FF2B5EF4-FFF2-40B4-BE49-F238E27FC236}">
                <a16:creationId xmlns:a16="http://schemas.microsoft.com/office/drawing/2014/main" id="{3353FBD8-B4F4-D44B-8BF2-796085109AC8}"/>
              </a:ext>
            </a:extLst>
          </p:cNvPr>
          <p:cNvSpPr/>
          <p:nvPr/>
        </p:nvSpPr>
        <p:spPr>
          <a:xfrm>
            <a:off x="7558954" y="408557"/>
            <a:ext cx="1930947" cy="1930947"/>
          </a:xfrm>
          <a:prstGeom prst="noSmoking">
            <a:avLst/>
          </a:prstGeom>
          <a:solidFill>
            <a:srgbClr val="FF0000"/>
          </a:solidFill>
          <a:ln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60305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00397" y="5831173"/>
            <a:ext cx="457200" cy="457200"/>
          </a:xfrm>
          <a:prstGeom prst="rect">
            <a:avLst/>
          </a:prstGeom>
        </p:spPr>
      </p:pic>
      <p:pic>
        <p:nvPicPr>
          <p:cNvPr id="7" name="Picture 6"/>
          <p:cNvPicPr>
            <a:picLocks noChangeAspect="1"/>
          </p:cNvPicPr>
          <p:nvPr/>
        </p:nvPicPr>
        <p:blipFill>
          <a:blip r:embed="rId4"/>
          <a:stretch>
            <a:fillRect/>
          </a:stretch>
        </p:blipFill>
        <p:spPr>
          <a:xfrm>
            <a:off x="2216671" y="5831173"/>
            <a:ext cx="457200" cy="457200"/>
          </a:xfrm>
          <a:prstGeom prst="rect">
            <a:avLst/>
          </a:prstGeom>
        </p:spPr>
      </p:pic>
      <p:pic>
        <p:nvPicPr>
          <p:cNvPr id="8" name="Picture 7"/>
          <p:cNvPicPr>
            <a:picLocks noChangeAspect="1"/>
          </p:cNvPicPr>
          <p:nvPr/>
        </p:nvPicPr>
        <p:blipFill>
          <a:blip r:embed="rId5"/>
          <a:stretch>
            <a:fillRect/>
          </a:stretch>
        </p:blipFill>
        <p:spPr>
          <a:xfrm>
            <a:off x="384123" y="5831173"/>
            <a:ext cx="457200" cy="457200"/>
          </a:xfrm>
          <a:prstGeom prst="rect">
            <a:avLst/>
          </a:prstGeom>
        </p:spPr>
      </p:pic>
      <p:pic>
        <p:nvPicPr>
          <p:cNvPr id="9" name="Picture 8"/>
          <p:cNvPicPr>
            <a:picLocks noChangeAspect="1"/>
          </p:cNvPicPr>
          <p:nvPr/>
        </p:nvPicPr>
        <p:blipFill>
          <a:blip r:embed="rId6"/>
          <a:stretch>
            <a:fillRect/>
          </a:stretch>
        </p:blipFill>
        <p:spPr>
          <a:xfrm>
            <a:off x="3132945" y="5831173"/>
            <a:ext cx="457200" cy="457200"/>
          </a:xfrm>
          <a:prstGeom prst="rect">
            <a:avLst/>
          </a:prstGeom>
        </p:spPr>
      </p:pic>
      <p:sp>
        <p:nvSpPr>
          <p:cNvPr id="10" name="TextBox 9"/>
          <p:cNvSpPr txBox="1"/>
          <p:nvPr/>
        </p:nvSpPr>
        <p:spPr>
          <a:xfrm>
            <a:off x="6190845" y="5765153"/>
            <a:ext cx="5246650" cy="523220"/>
          </a:xfrm>
          <a:prstGeom prst="rect">
            <a:avLst/>
          </a:prstGeom>
          <a:noFill/>
        </p:spPr>
        <p:txBody>
          <a:bodyPr wrap="square" rtlCol="0">
            <a:spAutoFit/>
          </a:bodyPr>
          <a:lstStyle/>
          <a:p>
            <a:pPr algn="r"/>
            <a:r>
              <a:rPr lang="en-US" sz="2800" dirty="0"/>
              <a:t>@</a:t>
            </a:r>
            <a:r>
              <a:rPr lang="en-US" sz="2800" dirty="0" err="1"/>
              <a:t>neekgreen</a:t>
            </a:r>
            <a:r>
              <a:rPr lang="en-US" sz="2800" dirty="0"/>
              <a:t> | Nicholas Myers</a:t>
            </a:r>
          </a:p>
        </p:txBody>
      </p:sp>
      <p:pic>
        <p:nvPicPr>
          <p:cNvPr id="11" name="Picture 10"/>
          <p:cNvPicPr>
            <a:picLocks noChangeAspect="1"/>
          </p:cNvPicPr>
          <p:nvPr/>
        </p:nvPicPr>
        <p:blipFill>
          <a:blip r:embed="rId7"/>
          <a:stretch>
            <a:fillRect/>
          </a:stretch>
        </p:blipFill>
        <p:spPr>
          <a:xfrm>
            <a:off x="656263" y="1668098"/>
            <a:ext cx="2933882" cy="2933882"/>
          </a:xfrm>
          <a:prstGeom prst="rect">
            <a:avLst/>
          </a:prstGeom>
        </p:spPr>
      </p:pic>
      <p:sp>
        <p:nvSpPr>
          <p:cNvPr id="2" name="Rectangle 1"/>
          <p:cNvSpPr/>
          <p:nvPr/>
        </p:nvSpPr>
        <p:spPr>
          <a:xfrm>
            <a:off x="4332157" y="1668098"/>
            <a:ext cx="7105338" cy="2585323"/>
          </a:xfrm>
          <a:prstGeom prst="rect">
            <a:avLst/>
          </a:prstGeom>
        </p:spPr>
        <p:txBody>
          <a:bodyPr wrap="square">
            <a:spAutoFit/>
          </a:bodyPr>
          <a:lstStyle/>
          <a:p>
            <a:r>
              <a:rPr lang="en-US" b="1" dirty="0"/>
              <a:t>Nicholas Myers </a:t>
            </a:r>
            <a:r>
              <a:rPr lang="en-US" dirty="0"/>
              <a:t>is a software artisan; he mixes code and creativity to produce software that simplifies complex business problems. Nicholas has over fourteen years experience building quality software in a variety of industries, including electronic publishing, travel management, and both residential and commercial real estate. He is a graduate of the University of South Alabama - *Go Jags*! He is passionate about .NET Core, open source software, and helping developers build better software. As a wannabe-nutritionist, Nicholas spends his downtime cooking, baking, and working out - usually in that order. </a:t>
            </a:r>
          </a:p>
        </p:txBody>
      </p:sp>
    </p:spTree>
    <p:extLst>
      <p:ext uri="{BB962C8B-B14F-4D97-AF65-F5344CB8AC3E}">
        <p14:creationId xmlns:p14="http://schemas.microsoft.com/office/powerpoint/2010/main" val="582854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D7CDA59-D2A7-6A44-B692-073166E155C3}"/>
              </a:ext>
            </a:extLst>
          </p:cNvPr>
          <p:cNvSpPr>
            <a:spLocks noChangeAspect="1"/>
          </p:cNvSpPr>
          <p:nvPr/>
        </p:nvSpPr>
        <p:spPr>
          <a:xfrm>
            <a:off x="7602681" y="528477"/>
            <a:ext cx="1759528" cy="1759528"/>
          </a:xfrm>
          <a:prstGeom prst="ellipse">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External</a:t>
            </a:r>
          </a:p>
          <a:p>
            <a:pPr algn="ctr"/>
            <a:r>
              <a:rPr lang="en-US" sz="2400" b="1" dirty="0"/>
              <a:t>API #1</a:t>
            </a:r>
          </a:p>
        </p:txBody>
      </p:sp>
      <p:sp>
        <p:nvSpPr>
          <p:cNvPr id="6" name="Oval 5">
            <a:extLst>
              <a:ext uri="{FF2B5EF4-FFF2-40B4-BE49-F238E27FC236}">
                <a16:creationId xmlns:a16="http://schemas.microsoft.com/office/drawing/2014/main" id="{41EE9A55-1B22-8F45-BBCA-8AC9FB37D77F}"/>
              </a:ext>
            </a:extLst>
          </p:cNvPr>
          <p:cNvSpPr>
            <a:spLocks noChangeAspect="1"/>
          </p:cNvSpPr>
          <p:nvPr/>
        </p:nvSpPr>
        <p:spPr>
          <a:xfrm>
            <a:off x="10072254" y="3496815"/>
            <a:ext cx="1755648" cy="1755648"/>
          </a:xfrm>
          <a:prstGeom prst="ellipse">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External</a:t>
            </a:r>
          </a:p>
          <a:p>
            <a:pPr algn="ctr"/>
            <a:r>
              <a:rPr lang="en-US" sz="2400" b="1" dirty="0"/>
              <a:t>API #2</a:t>
            </a:r>
          </a:p>
        </p:txBody>
      </p:sp>
      <p:pic>
        <p:nvPicPr>
          <p:cNvPr id="7" name="Picture 6">
            <a:extLst>
              <a:ext uri="{FF2B5EF4-FFF2-40B4-BE49-F238E27FC236}">
                <a16:creationId xmlns:a16="http://schemas.microsoft.com/office/drawing/2014/main" id="{16333C5F-DA12-CC40-9C48-6F3D7FAD20EE}"/>
              </a:ext>
            </a:extLst>
          </p:cNvPr>
          <p:cNvPicPr>
            <a:picLocks noChangeAspect="1"/>
          </p:cNvPicPr>
          <p:nvPr/>
        </p:nvPicPr>
        <p:blipFill>
          <a:blip r:embed="rId3"/>
          <a:stretch>
            <a:fillRect/>
          </a:stretch>
        </p:blipFill>
        <p:spPr>
          <a:xfrm>
            <a:off x="547911" y="366745"/>
            <a:ext cx="1496291" cy="1496291"/>
          </a:xfrm>
          <a:prstGeom prst="rect">
            <a:avLst/>
          </a:prstGeom>
        </p:spPr>
      </p:pic>
      <p:cxnSp>
        <p:nvCxnSpPr>
          <p:cNvPr id="9" name="Straight Arrow Connector 8">
            <a:extLst>
              <a:ext uri="{FF2B5EF4-FFF2-40B4-BE49-F238E27FC236}">
                <a16:creationId xmlns:a16="http://schemas.microsoft.com/office/drawing/2014/main" id="{A2251C59-D06E-274C-BD6A-3629AEA10BB2}"/>
              </a:ext>
            </a:extLst>
          </p:cNvPr>
          <p:cNvCxnSpPr>
            <a:cxnSpLocks/>
          </p:cNvCxnSpPr>
          <p:nvPr/>
        </p:nvCxnSpPr>
        <p:spPr>
          <a:xfrm>
            <a:off x="2134902" y="2030328"/>
            <a:ext cx="0" cy="1092086"/>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70F4AD6-0E75-7242-98E1-E23AD7C7363C}"/>
              </a:ext>
            </a:extLst>
          </p:cNvPr>
          <p:cNvCxnSpPr>
            <a:cxnSpLocks/>
            <a:stCxn id="4" idx="7"/>
            <a:endCxn id="5" idx="2"/>
          </p:cNvCxnSpPr>
          <p:nvPr/>
        </p:nvCxnSpPr>
        <p:spPr>
          <a:xfrm flipV="1">
            <a:off x="2965949" y="1408241"/>
            <a:ext cx="4636732" cy="1971281"/>
          </a:xfrm>
          <a:prstGeom prst="straightConnector1">
            <a:avLst/>
          </a:prstGeom>
          <a:ln w="635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9DEAD8-7627-DF49-90A1-2495A8AAB5E4}"/>
              </a:ext>
            </a:extLst>
          </p:cNvPr>
          <p:cNvCxnSpPr>
            <a:cxnSpLocks/>
            <a:stCxn id="5" idx="5"/>
            <a:endCxn id="6" idx="1"/>
          </p:cNvCxnSpPr>
          <p:nvPr/>
        </p:nvCxnSpPr>
        <p:spPr>
          <a:xfrm>
            <a:off x="9104532" y="2030328"/>
            <a:ext cx="1224831" cy="1723596"/>
          </a:xfrm>
          <a:prstGeom prst="straightConnector1">
            <a:avLst/>
          </a:prstGeom>
          <a:ln w="635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quot;No&quot; Symbol 18">
            <a:extLst>
              <a:ext uri="{FF2B5EF4-FFF2-40B4-BE49-F238E27FC236}">
                <a16:creationId xmlns:a16="http://schemas.microsoft.com/office/drawing/2014/main" id="{18570362-AF17-564A-9E74-5CE37EA98959}"/>
              </a:ext>
            </a:extLst>
          </p:cNvPr>
          <p:cNvSpPr/>
          <p:nvPr/>
        </p:nvSpPr>
        <p:spPr>
          <a:xfrm>
            <a:off x="9984604" y="3409165"/>
            <a:ext cx="1930947" cy="1930947"/>
          </a:xfrm>
          <a:prstGeom prst="noSmoking">
            <a:avLst/>
          </a:prstGeom>
          <a:solidFill>
            <a:srgbClr val="FF0000"/>
          </a:solidFill>
          <a:ln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loud 19">
            <a:extLst>
              <a:ext uri="{FF2B5EF4-FFF2-40B4-BE49-F238E27FC236}">
                <a16:creationId xmlns:a16="http://schemas.microsoft.com/office/drawing/2014/main" id="{26083C03-82DB-0840-88DF-3DE28ED61EDB}"/>
              </a:ext>
            </a:extLst>
          </p:cNvPr>
          <p:cNvSpPr/>
          <p:nvPr/>
        </p:nvSpPr>
        <p:spPr>
          <a:xfrm>
            <a:off x="4576830" y="1781414"/>
            <a:ext cx="1524000" cy="1025237"/>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loud 20">
            <a:extLst>
              <a:ext uri="{FF2B5EF4-FFF2-40B4-BE49-F238E27FC236}">
                <a16:creationId xmlns:a16="http://schemas.microsoft.com/office/drawing/2014/main" id="{2D37AE9F-C048-2D44-995C-118AB3A6A0A6}"/>
              </a:ext>
            </a:extLst>
          </p:cNvPr>
          <p:cNvSpPr/>
          <p:nvPr/>
        </p:nvSpPr>
        <p:spPr>
          <a:xfrm>
            <a:off x="8784895" y="2391004"/>
            <a:ext cx="1524000" cy="1025237"/>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C8A58E0-AEEF-CA43-9E47-C8D79CE08DE1}"/>
              </a:ext>
            </a:extLst>
          </p:cNvPr>
          <p:cNvSpPr>
            <a:spLocks noChangeAspect="1"/>
          </p:cNvSpPr>
          <p:nvPr/>
        </p:nvSpPr>
        <p:spPr>
          <a:xfrm>
            <a:off x="1467410" y="3122413"/>
            <a:ext cx="1755648" cy="1755648"/>
          </a:xfrm>
          <a:prstGeom prst="ellipse">
            <a:avLst/>
          </a:prstGeom>
          <a:solidFill>
            <a:schemeClr val="accent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API</a:t>
            </a:r>
          </a:p>
        </p:txBody>
      </p:sp>
      <p:pic>
        <p:nvPicPr>
          <p:cNvPr id="45" name="Picture 44">
            <a:extLst>
              <a:ext uri="{FF2B5EF4-FFF2-40B4-BE49-F238E27FC236}">
                <a16:creationId xmlns:a16="http://schemas.microsoft.com/office/drawing/2014/main" id="{4E763623-07F8-FD41-A159-C41490808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185" y="819766"/>
            <a:ext cx="731520" cy="731520"/>
          </a:xfrm>
          <a:prstGeom prst="rect">
            <a:avLst/>
          </a:prstGeom>
        </p:spPr>
      </p:pic>
      <p:pic>
        <p:nvPicPr>
          <p:cNvPr id="46" name="Picture 45">
            <a:extLst>
              <a:ext uri="{FF2B5EF4-FFF2-40B4-BE49-F238E27FC236}">
                <a16:creationId xmlns:a16="http://schemas.microsoft.com/office/drawing/2014/main" id="{9DAA8A83-3385-F64D-962B-014F313450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4902" y="819766"/>
            <a:ext cx="479271" cy="731520"/>
          </a:xfrm>
          <a:prstGeom prst="rect">
            <a:avLst/>
          </a:prstGeom>
        </p:spPr>
      </p:pic>
    </p:spTree>
    <p:extLst>
      <p:ext uri="{BB962C8B-B14F-4D97-AF65-F5344CB8AC3E}">
        <p14:creationId xmlns:p14="http://schemas.microsoft.com/office/powerpoint/2010/main" val="1885945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7DF3520-63FA-6A45-9FA7-9C7E753B0E01}"/>
              </a:ext>
            </a:extLst>
          </p:cNvPr>
          <p:cNvSpPr>
            <a:spLocks noGrp="1"/>
          </p:cNvSpPr>
          <p:nvPr>
            <p:ph idx="1"/>
          </p:nvPr>
        </p:nvSpPr>
        <p:spPr>
          <a:xfrm>
            <a:off x="673960" y="2900333"/>
            <a:ext cx="10959543" cy="914864"/>
          </a:xfrm>
        </p:spPr>
        <p:txBody>
          <a:bodyPr>
            <a:noAutofit/>
          </a:bodyPr>
          <a:lstStyle/>
          <a:p>
            <a:pPr marL="0" indent="0" algn="ctr">
              <a:buNone/>
            </a:pPr>
            <a:r>
              <a:rPr lang="en-US" sz="4000" i="1" dirty="0"/>
              <a:t>A </a:t>
            </a:r>
            <a:r>
              <a:rPr lang="en-US" sz="4000" b="1" i="1" dirty="0"/>
              <a:t>fallacy</a:t>
            </a:r>
            <a:r>
              <a:rPr lang="en-US" sz="4000" i="1" dirty="0"/>
              <a:t> is a mistaken </a:t>
            </a:r>
            <a:r>
              <a:rPr lang="en-US" sz="4000" b="1" i="1" dirty="0"/>
              <a:t>belief</a:t>
            </a:r>
            <a:r>
              <a:rPr lang="en-US" sz="4000" i="1" dirty="0"/>
              <a:t>, especially one based on unsound </a:t>
            </a:r>
            <a:r>
              <a:rPr lang="en-US" sz="4000" b="1" i="1" dirty="0"/>
              <a:t>argument</a:t>
            </a:r>
            <a:r>
              <a:rPr lang="en-US" sz="4000" i="1" dirty="0"/>
              <a:t>.</a:t>
            </a:r>
          </a:p>
        </p:txBody>
      </p:sp>
    </p:spTree>
    <p:extLst>
      <p:ext uri="{BB962C8B-B14F-4D97-AF65-F5344CB8AC3E}">
        <p14:creationId xmlns:p14="http://schemas.microsoft.com/office/powerpoint/2010/main" val="4124578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639497" y="5374463"/>
            <a:ext cx="11065467" cy="914864"/>
          </a:xfrm>
        </p:spPr>
        <p:txBody>
          <a:bodyPr>
            <a:noAutofit/>
          </a:bodyPr>
          <a:lstStyle/>
          <a:p>
            <a:pPr marL="0" indent="0" algn="ctr">
              <a:lnSpc>
                <a:spcPct val="100000"/>
              </a:lnSpc>
              <a:spcBef>
                <a:spcPts val="0"/>
              </a:spcBef>
              <a:buNone/>
            </a:pPr>
            <a:r>
              <a:rPr lang="en-US" sz="4000" i="1" dirty="0"/>
              <a:t>The network is </a:t>
            </a:r>
            <a:r>
              <a:rPr lang="en-US" sz="4000" b="1" i="1" dirty="0"/>
              <a:t>reliable</a:t>
            </a:r>
            <a:r>
              <a:rPr lang="en-US" sz="4000" i="1" dirty="0"/>
              <a:t>.</a:t>
            </a:r>
          </a:p>
        </p:txBody>
      </p:sp>
      <p:pic>
        <p:nvPicPr>
          <p:cNvPr id="3" name="Picture 2">
            <a:extLst>
              <a:ext uri="{FF2B5EF4-FFF2-40B4-BE49-F238E27FC236}">
                <a16:creationId xmlns:a16="http://schemas.microsoft.com/office/drawing/2014/main" id="{4E192EA8-653F-D241-A991-D2212817CCCB}"/>
              </a:ext>
            </a:extLst>
          </p:cNvPr>
          <p:cNvPicPr>
            <a:picLocks noChangeAspect="1"/>
          </p:cNvPicPr>
          <p:nvPr/>
        </p:nvPicPr>
        <p:blipFill>
          <a:blip r:embed="rId3"/>
          <a:stretch>
            <a:fillRect/>
          </a:stretch>
        </p:blipFill>
        <p:spPr>
          <a:xfrm>
            <a:off x="1807750" y="814646"/>
            <a:ext cx="8563872" cy="4342673"/>
          </a:xfrm>
          <a:prstGeom prst="rect">
            <a:avLst/>
          </a:prstGeom>
        </p:spPr>
      </p:pic>
    </p:spTree>
    <p:extLst>
      <p:ext uri="{BB962C8B-B14F-4D97-AF65-F5344CB8AC3E}">
        <p14:creationId xmlns:p14="http://schemas.microsoft.com/office/powerpoint/2010/main" val="3827515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6C5BACB-2D51-A045-A8E1-914C4CC90040}"/>
              </a:ext>
            </a:extLst>
          </p:cNvPr>
          <p:cNvSpPr>
            <a:spLocks noGrp="1"/>
          </p:cNvSpPr>
          <p:nvPr>
            <p:ph idx="1"/>
          </p:nvPr>
        </p:nvSpPr>
        <p:spPr>
          <a:xfrm>
            <a:off x="590834" y="276628"/>
            <a:ext cx="10959543" cy="914864"/>
          </a:xfrm>
        </p:spPr>
        <p:txBody>
          <a:bodyPr>
            <a:noAutofit/>
          </a:bodyPr>
          <a:lstStyle/>
          <a:p>
            <a:pPr marL="0" indent="0" algn="ctr">
              <a:lnSpc>
                <a:spcPct val="100000"/>
              </a:lnSpc>
              <a:spcBef>
                <a:spcPts val="0"/>
              </a:spcBef>
              <a:buNone/>
            </a:pPr>
            <a:r>
              <a:rPr lang="en-US" sz="4000" b="1" i="1" dirty="0"/>
              <a:t>Fallacies of distributed computing</a:t>
            </a:r>
            <a:endParaRPr lang="en-US" sz="4000" i="1" dirty="0"/>
          </a:p>
        </p:txBody>
      </p:sp>
      <p:sp>
        <p:nvSpPr>
          <p:cNvPr id="5" name="Rectangle 4">
            <a:extLst>
              <a:ext uri="{FF2B5EF4-FFF2-40B4-BE49-F238E27FC236}">
                <a16:creationId xmlns:a16="http://schemas.microsoft.com/office/drawing/2014/main" id="{AB110548-168A-8241-8719-37B9F6AAAE32}"/>
              </a:ext>
            </a:extLst>
          </p:cNvPr>
          <p:cNvSpPr/>
          <p:nvPr/>
        </p:nvSpPr>
        <p:spPr>
          <a:xfrm>
            <a:off x="1233054" y="1501485"/>
            <a:ext cx="3990109" cy="1075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network is reliable</a:t>
            </a:r>
          </a:p>
        </p:txBody>
      </p:sp>
      <p:sp>
        <p:nvSpPr>
          <p:cNvPr id="7" name="Rectangle 6">
            <a:extLst>
              <a:ext uri="{FF2B5EF4-FFF2-40B4-BE49-F238E27FC236}">
                <a16:creationId xmlns:a16="http://schemas.microsoft.com/office/drawing/2014/main" id="{AA50734A-F280-B940-98DD-EAD3673C1472}"/>
              </a:ext>
            </a:extLst>
          </p:cNvPr>
          <p:cNvSpPr/>
          <p:nvPr/>
        </p:nvSpPr>
        <p:spPr>
          <a:xfrm>
            <a:off x="1233052" y="2723287"/>
            <a:ext cx="3990109" cy="1075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Latency is zero</a:t>
            </a:r>
          </a:p>
        </p:txBody>
      </p:sp>
      <p:sp>
        <p:nvSpPr>
          <p:cNvPr id="8" name="Rectangle 7">
            <a:extLst>
              <a:ext uri="{FF2B5EF4-FFF2-40B4-BE49-F238E27FC236}">
                <a16:creationId xmlns:a16="http://schemas.microsoft.com/office/drawing/2014/main" id="{D05340E5-A1E1-2549-A334-1A4E2399BF16}"/>
              </a:ext>
            </a:extLst>
          </p:cNvPr>
          <p:cNvSpPr/>
          <p:nvPr/>
        </p:nvSpPr>
        <p:spPr>
          <a:xfrm>
            <a:off x="1233052" y="3908718"/>
            <a:ext cx="3990109" cy="1075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Bandwidth is infinite</a:t>
            </a:r>
          </a:p>
        </p:txBody>
      </p:sp>
      <p:sp>
        <p:nvSpPr>
          <p:cNvPr id="9" name="Rectangle 8">
            <a:extLst>
              <a:ext uri="{FF2B5EF4-FFF2-40B4-BE49-F238E27FC236}">
                <a16:creationId xmlns:a16="http://schemas.microsoft.com/office/drawing/2014/main" id="{8055C5DE-9E04-2D4E-80DD-8440FFF796DA}"/>
              </a:ext>
            </a:extLst>
          </p:cNvPr>
          <p:cNvSpPr/>
          <p:nvPr/>
        </p:nvSpPr>
        <p:spPr>
          <a:xfrm>
            <a:off x="1233052" y="5094149"/>
            <a:ext cx="3990109" cy="1075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network is secure</a:t>
            </a:r>
          </a:p>
        </p:txBody>
      </p:sp>
      <p:sp>
        <p:nvSpPr>
          <p:cNvPr id="10" name="Rectangle 9">
            <a:extLst>
              <a:ext uri="{FF2B5EF4-FFF2-40B4-BE49-F238E27FC236}">
                <a16:creationId xmlns:a16="http://schemas.microsoft.com/office/drawing/2014/main" id="{BDCE7EA1-4175-EE45-B262-8CC8B5A2CEB6}"/>
              </a:ext>
            </a:extLst>
          </p:cNvPr>
          <p:cNvSpPr/>
          <p:nvPr/>
        </p:nvSpPr>
        <p:spPr>
          <a:xfrm>
            <a:off x="6954982" y="1501485"/>
            <a:ext cx="3990109" cy="1075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Topology doesn't change</a:t>
            </a:r>
          </a:p>
        </p:txBody>
      </p:sp>
      <p:sp>
        <p:nvSpPr>
          <p:cNvPr id="11" name="Rectangle 10">
            <a:extLst>
              <a:ext uri="{FF2B5EF4-FFF2-40B4-BE49-F238E27FC236}">
                <a16:creationId xmlns:a16="http://schemas.microsoft.com/office/drawing/2014/main" id="{21F64E42-B8D0-5340-956C-A6E04736B19B}"/>
              </a:ext>
            </a:extLst>
          </p:cNvPr>
          <p:cNvSpPr/>
          <p:nvPr/>
        </p:nvSpPr>
        <p:spPr>
          <a:xfrm>
            <a:off x="6954980" y="2723287"/>
            <a:ext cx="3990109" cy="1075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is one administrator</a:t>
            </a:r>
          </a:p>
        </p:txBody>
      </p:sp>
      <p:sp>
        <p:nvSpPr>
          <p:cNvPr id="12" name="Rectangle 11">
            <a:extLst>
              <a:ext uri="{FF2B5EF4-FFF2-40B4-BE49-F238E27FC236}">
                <a16:creationId xmlns:a16="http://schemas.microsoft.com/office/drawing/2014/main" id="{928A10C6-EE8C-634D-B3EC-2024E630CDB6}"/>
              </a:ext>
            </a:extLst>
          </p:cNvPr>
          <p:cNvSpPr/>
          <p:nvPr/>
        </p:nvSpPr>
        <p:spPr>
          <a:xfrm>
            <a:off x="6954980" y="3908718"/>
            <a:ext cx="3990109" cy="1075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Transport cost is zero</a:t>
            </a:r>
          </a:p>
        </p:txBody>
      </p:sp>
      <p:sp>
        <p:nvSpPr>
          <p:cNvPr id="13" name="Rectangle 12">
            <a:extLst>
              <a:ext uri="{FF2B5EF4-FFF2-40B4-BE49-F238E27FC236}">
                <a16:creationId xmlns:a16="http://schemas.microsoft.com/office/drawing/2014/main" id="{21AA42F9-CC15-FA40-AA93-A3D53C2F962F}"/>
              </a:ext>
            </a:extLst>
          </p:cNvPr>
          <p:cNvSpPr/>
          <p:nvPr/>
        </p:nvSpPr>
        <p:spPr>
          <a:xfrm>
            <a:off x="6954980" y="5094149"/>
            <a:ext cx="3990109" cy="1075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network is homogeneous</a:t>
            </a:r>
          </a:p>
        </p:txBody>
      </p:sp>
      <p:sp>
        <p:nvSpPr>
          <p:cNvPr id="14" name="Rectangle 13">
            <a:extLst>
              <a:ext uri="{FF2B5EF4-FFF2-40B4-BE49-F238E27FC236}">
                <a16:creationId xmlns:a16="http://schemas.microsoft.com/office/drawing/2014/main" id="{F1F73D57-5272-654F-AA3D-B12E1268FBA9}"/>
              </a:ext>
            </a:extLst>
          </p:cNvPr>
          <p:cNvSpPr/>
          <p:nvPr/>
        </p:nvSpPr>
        <p:spPr>
          <a:xfrm>
            <a:off x="3885440" y="932133"/>
            <a:ext cx="4059894" cy="369332"/>
          </a:xfrm>
          <a:prstGeom prst="rect">
            <a:avLst/>
          </a:prstGeom>
        </p:spPr>
        <p:txBody>
          <a:bodyPr wrap="none">
            <a:spAutoFit/>
          </a:bodyPr>
          <a:lstStyle/>
          <a:p>
            <a:r>
              <a:rPr lang="en-US" dirty="0">
                <a:latin typeface="Verdana" panose="020B0604030504040204" pitchFamily="34" charset="0"/>
              </a:rPr>
              <a:t>Peter Deutsch and James Gosling</a:t>
            </a:r>
            <a:endParaRPr lang="en-US" dirty="0"/>
          </a:p>
        </p:txBody>
      </p:sp>
    </p:spTree>
    <p:extLst>
      <p:ext uri="{BB962C8B-B14F-4D97-AF65-F5344CB8AC3E}">
        <p14:creationId xmlns:p14="http://schemas.microsoft.com/office/powerpoint/2010/main" val="2393146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556953" y="5601970"/>
            <a:ext cx="11065467" cy="914864"/>
          </a:xfrm>
        </p:spPr>
        <p:txBody>
          <a:bodyPr>
            <a:noAutofit/>
          </a:bodyPr>
          <a:lstStyle/>
          <a:p>
            <a:pPr marL="0" indent="0" algn="ctr">
              <a:lnSpc>
                <a:spcPct val="100000"/>
              </a:lnSpc>
              <a:spcBef>
                <a:spcPts val="0"/>
              </a:spcBef>
              <a:buNone/>
            </a:pPr>
            <a:r>
              <a:rPr lang="en-US" sz="4000" i="1" dirty="0"/>
              <a:t>The network is not </a:t>
            </a:r>
            <a:r>
              <a:rPr lang="en-US" sz="4000" b="1" i="1" dirty="0"/>
              <a:t>reliable</a:t>
            </a:r>
            <a:r>
              <a:rPr lang="en-US" sz="4000" i="1" dirty="0"/>
              <a:t>.</a:t>
            </a:r>
          </a:p>
        </p:txBody>
      </p:sp>
      <p:pic>
        <p:nvPicPr>
          <p:cNvPr id="5" name="Picture 4">
            <a:extLst>
              <a:ext uri="{FF2B5EF4-FFF2-40B4-BE49-F238E27FC236}">
                <a16:creationId xmlns:a16="http://schemas.microsoft.com/office/drawing/2014/main" id="{FA36DEB8-9282-6F4C-A68C-627EF9F78AC1}"/>
              </a:ext>
            </a:extLst>
          </p:cNvPr>
          <p:cNvPicPr>
            <a:picLocks noChangeAspect="1"/>
          </p:cNvPicPr>
          <p:nvPr/>
        </p:nvPicPr>
        <p:blipFill>
          <a:blip r:embed="rId3"/>
          <a:stretch>
            <a:fillRect/>
          </a:stretch>
        </p:blipFill>
        <p:spPr>
          <a:xfrm>
            <a:off x="2148067" y="474661"/>
            <a:ext cx="7883238" cy="5127309"/>
          </a:xfrm>
          <a:prstGeom prst="rect">
            <a:avLst/>
          </a:prstGeom>
        </p:spPr>
      </p:pic>
    </p:spTree>
    <p:extLst>
      <p:ext uri="{BB962C8B-B14F-4D97-AF65-F5344CB8AC3E}">
        <p14:creationId xmlns:p14="http://schemas.microsoft.com/office/powerpoint/2010/main" val="2578748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4C161C3-5181-A84B-BF16-52B88E29C8D1}"/>
              </a:ext>
            </a:extLst>
          </p:cNvPr>
          <p:cNvSpPr>
            <a:spLocks noGrp="1"/>
          </p:cNvSpPr>
          <p:nvPr>
            <p:ph idx="1"/>
          </p:nvPr>
        </p:nvSpPr>
        <p:spPr>
          <a:xfrm>
            <a:off x="1287606" y="5377525"/>
            <a:ext cx="9576262" cy="1256031"/>
          </a:xfrm>
        </p:spPr>
        <p:txBody>
          <a:bodyPr>
            <a:noAutofit/>
          </a:bodyPr>
          <a:lstStyle/>
          <a:p>
            <a:pPr marL="0" indent="0" algn="ctr">
              <a:buNone/>
            </a:pPr>
            <a:r>
              <a:rPr lang="en-US" sz="4000" i="1" dirty="0"/>
              <a:t>Should our </a:t>
            </a:r>
            <a:r>
              <a:rPr lang="en-US" sz="4000" b="1" i="1" dirty="0"/>
              <a:t>applications</a:t>
            </a:r>
            <a:r>
              <a:rPr lang="en-US" sz="4000" i="1" dirty="0"/>
              <a:t> have </a:t>
            </a:r>
            <a:r>
              <a:rPr lang="en-US" sz="4000" b="1" i="1" dirty="0"/>
              <a:t>trust issues </a:t>
            </a:r>
            <a:r>
              <a:rPr lang="en-US" sz="4000" i="1" dirty="0"/>
              <a:t>with </a:t>
            </a:r>
            <a:r>
              <a:rPr lang="en-US" sz="4000" b="1" i="1" dirty="0"/>
              <a:t>network reliability</a:t>
            </a:r>
            <a:r>
              <a:rPr lang="en-US" sz="4000" i="1" dirty="0"/>
              <a:t>?</a:t>
            </a:r>
          </a:p>
        </p:txBody>
      </p:sp>
      <p:pic>
        <p:nvPicPr>
          <p:cNvPr id="2" name="Picture 1">
            <a:extLst>
              <a:ext uri="{FF2B5EF4-FFF2-40B4-BE49-F238E27FC236}">
                <a16:creationId xmlns:a16="http://schemas.microsoft.com/office/drawing/2014/main" id="{DBFADBFA-268A-114F-A6AF-72BD2D43167D}"/>
              </a:ext>
            </a:extLst>
          </p:cNvPr>
          <p:cNvPicPr>
            <a:picLocks noChangeAspect="1"/>
          </p:cNvPicPr>
          <p:nvPr/>
        </p:nvPicPr>
        <p:blipFill>
          <a:blip r:embed="rId3"/>
          <a:stretch>
            <a:fillRect/>
          </a:stretch>
        </p:blipFill>
        <p:spPr>
          <a:xfrm>
            <a:off x="2676698" y="496337"/>
            <a:ext cx="6798079" cy="4532053"/>
          </a:xfrm>
          <a:prstGeom prst="rect">
            <a:avLst/>
          </a:prstGeom>
        </p:spPr>
      </p:pic>
    </p:spTree>
    <p:extLst>
      <p:ext uri="{BB962C8B-B14F-4D97-AF65-F5344CB8AC3E}">
        <p14:creationId xmlns:p14="http://schemas.microsoft.com/office/powerpoint/2010/main" val="1721181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4C161C3-5181-A84B-BF16-52B88E29C8D1}"/>
              </a:ext>
            </a:extLst>
          </p:cNvPr>
          <p:cNvSpPr>
            <a:spLocks noGrp="1"/>
          </p:cNvSpPr>
          <p:nvPr>
            <p:ph idx="1"/>
          </p:nvPr>
        </p:nvSpPr>
        <p:spPr>
          <a:xfrm>
            <a:off x="673960" y="2900333"/>
            <a:ext cx="10959543" cy="914864"/>
          </a:xfrm>
        </p:spPr>
        <p:txBody>
          <a:bodyPr>
            <a:noAutofit/>
          </a:bodyPr>
          <a:lstStyle/>
          <a:p>
            <a:pPr marL="0" indent="0" algn="ctr">
              <a:buNone/>
            </a:pPr>
            <a:r>
              <a:rPr lang="en-US" sz="4000" i="1" dirty="0"/>
              <a:t>It is not about </a:t>
            </a:r>
            <a:r>
              <a:rPr lang="en-US" sz="4000" b="1" i="1" dirty="0"/>
              <a:t>avoiding</a:t>
            </a:r>
            <a:r>
              <a:rPr lang="en-US" sz="4000" i="1" dirty="0"/>
              <a:t> failures but </a:t>
            </a:r>
            <a:r>
              <a:rPr lang="en-US" sz="4000" b="1" i="1" dirty="0"/>
              <a:t>accepting</a:t>
            </a:r>
            <a:r>
              <a:rPr lang="en-US" sz="4000" i="1" dirty="0"/>
              <a:t> the fact that </a:t>
            </a:r>
            <a:r>
              <a:rPr lang="en-US" sz="4000" b="1" i="1" dirty="0"/>
              <a:t>failures</a:t>
            </a:r>
            <a:r>
              <a:rPr lang="en-US" sz="4000" i="1" dirty="0"/>
              <a:t> </a:t>
            </a:r>
            <a:r>
              <a:rPr lang="en-US" sz="4000" b="1" i="1" dirty="0"/>
              <a:t>will happen</a:t>
            </a:r>
            <a:r>
              <a:rPr lang="en-US" sz="4000" i="1" dirty="0"/>
              <a:t>.</a:t>
            </a:r>
          </a:p>
        </p:txBody>
      </p:sp>
    </p:spTree>
    <p:extLst>
      <p:ext uri="{BB962C8B-B14F-4D97-AF65-F5344CB8AC3E}">
        <p14:creationId xmlns:p14="http://schemas.microsoft.com/office/powerpoint/2010/main" val="3360480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686C3C-7128-9941-A0C3-53A55F7C8088}"/>
              </a:ext>
            </a:extLst>
          </p:cNvPr>
          <p:cNvSpPr/>
          <p:nvPr/>
        </p:nvSpPr>
        <p:spPr>
          <a:xfrm>
            <a:off x="748145" y="3479341"/>
            <a:ext cx="3200400" cy="278291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2400" dirty="0"/>
              <a:t>Initial connection could fail as the </a:t>
            </a:r>
            <a:r>
              <a:rPr lang="en-US" sz="2400" b="1" dirty="0"/>
              <a:t>client</a:t>
            </a:r>
            <a:r>
              <a:rPr lang="en-US" sz="2400" dirty="0"/>
              <a:t> tries to connect to </a:t>
            </a:r>
            <a:r>
              <a:rPr lang="en-US" sz="2400" b="1" dirty="0"/>
              <a:t>server</a:t>
            </a:r>
            <a:r>
              <a:rPr lang="en-US" sz="2400" dirty="0"/>
              <a:t>.</a:t>
            </a:r>
          </a:p>
        </p:txBody>
      </p:sp>
      <p:sp>
        <p:nvSpPr>
          <p:cNvPr id="6" name="Rectangle 5">
            <a:extLst>
              <a:ext uri="{FF2B5EF4-FFF2-40B4-BE49-F238E27FC236}">
                <a16:creationId xmlns:a16="http://schemas.microsoft.com/office/drawing/2014/main" id="{C8916A7A-050B-0A46-8661-34F19C2E7721}"/>
              </a:ext>
            </a:extLst>
          </p:cNvPr>
          <p:cNvSpPr/>
          <p:nvPr/>
        </p:nvSpPr>
        <p:spPr>
          <a:xfrm>
            <a:off x="4472246" y="3479341"/>
            <a:ext cx="3200400" cy="278291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2400" dirty="0"/>
              <a:t>Call could fail midway while </a:t>
            </a:r>
            <a:r>
              <a:rPr lang="en-US" sz="2400" b="1" dirty="0"/>
              <a:t>server</a:t>
            </a:r>
            <a:r>
              <a:rPr lang="en-US" sz="2400" dirty="0"/>
              <a:t> is fulfilling the operation, leaving the result in limbo.</a:t>
            </a:r>
          </a:p>
        </p:txBody>
      </p:sp>
      <p:sp>
        <p:nvSpPr>
          <p:cNvPr id="8" name="Rectangle 7">
            <a:extLst>
              <a:ext uri="{FF2B5EF4-FFF2-40B4-BE49-F238E27FC236}">
                <a16:creationId xmlns:a16="http://schemas.microsoft.com/office/drawing/2014/main" id="{C68069DF-FF3C-EE4F-B9A6-24F3275A792C}"/>
              </a:ext>
            </a:extLst>
          </p:cNvPr>
          <p:cNvSpPr/>
          <p:nvPr/>
        </p:nvSpPr>
        <p:spPr>
          <a:xfrm>
            <a:off x="8196347" y="3479340"/>
            <a:ext cx="3200400" cy="278291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2400" dirty="0"/>
              <a:t>Call could succeed, but connection breaks before the </a:t>
            </a:r>
            <a:r>
              <a:rPr lang="en-US" sz="2400" b="1" dirty="0"/>
              <a:t>server</a:t>
            </a:r>
            <a:r>
              <a:rPr lang="en-US" sz="2400" dirty="0"/>
              <a:t> can notify </a:t>
            </a:r>
            <a:r>
              <a:rPr lang="en-US" sz="2400" b="1" dirty="0"/>
              <a:t>client</a:t>
            </a:r>
            <a:r>
              <a:rPr lang="en-US" sz="2400" dirty="0"/>
              <a:t>.</a:t>
            </a:r>
          </a:p>
        </p:txBody>
      </p:sp>
      <p:sp>
        <p:nvSpPr>
          <p:cNvPr id="9" name="Content Placeholder 2">
            <a:extLst>
              <a:ext uri="{FF2B5EF4-FFF2-40B4-BE49-F238E27FC236}">
                <a16:creationId xmlns:a16="http://schemas.microsoft.com/office/drawing/2014/main" id="{09D5C9F0-D23E-0D41-9C71-6E65C824F3F3}"/>
              </a:ext>
            </a:extLst>
          </p:cNvPr>
          <p:cNvSpPr>
            <a:spLocks noGrp="1"/>
          </p:cNvSpPr>
          <p:nvPr>
            <p:ph idx="1"/>
          </p:nvPr>
        </p:nvSpPr>
        <p:spPr>
          <a:xfrm>
            <a:off x="590834" y="276628"/>
            <a:ext cx="10959543" cy="914864"/>
          </a:xfrm>
        </p:spPr>
        <p:txBody>
          <a:bodyPr>
            <a:noAutofit/>
          </a:bodyPr>
          <a:lstStyle/>
          <a:p>
            <a:pPr marL="0" indent="0" algn="ctr">
              <a:lnSpc>
                <a:spcPct val="100000"/>
              </a:lnSpc>
              <a:spcBef>
                <a:spcPts val="0"/>
              </a:spcBef>
              <a:buNone/>
            </a:pPr>
            <a:r>
              <a:rPr lang="en-US" sz="4000" b="1" i="1" dirty="0"/>
              <a:t>Planning for Failure</a:t>
            </a:r>
            <a:endParaRPr lang="en-US" sz="4000" i="1" dirty="0"/>
          </a:p>
        </p:txBody>
      </p:sp>
      <p:sp>
        <p:nvSpPr>
          <p:cNvPr id="10" name="Oval 9">
            <a:extLst>
              <a:ext uri="{FF2B5EF4-FFF2-40B4-BE49-F238E27FC236}">
                <a16:creationId xmlns:a16="http://schemas.microsoft.com/office/drawing/2014/main" id="{4E590B8F-D83A-B041-B0A6-7D5690DC1890}"/>
              </a:ext>
            </a:extLst>
          </p:cNvPr>
          <p:cNvSpPr/>
          <p:nvPr/>
        </p:nvSpPr>
        <p:spPr>
          <a:xfrm>
            <a:off x="1363287" y="1191492"/>
            <a:ext cx="1372985" cy="1372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Client</a:t>
            </a:r>
          </a:p>
        </p:txBody>
      </p:sp>
      <p:sp>
        <p:nvSpPr>
          <p:cNvPr id="11" name="Oval 10">
            <a:extLst>
              <a:ext uri="{FF2B5EF4-FFF2-40B4-BE49-F238E27FC236}">
                <a16:creationId xmlns:a16="http://schemas.microsoft.com/office/drawing/2014/main" id="{91058130-8E32-F746-B568-9244EA95659F}"/>
              </a:ext>
            </a:extLst>
          </p:cNvPr>
          <p:cNvSpPr/>
          <p:nvPr/>
        </p:nvSpPr>
        <p:spPr>
          <a:xfrm>
            <a:off x="9408619" y="1122219"/>
            <a:ext cx="1364676" cy="13646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Server</a:t>
            </a:r>
          </a:p>
        </p:txBody>
      </p:sp>
      <p:cxnSp>
        <p:nvCxnSpPr>
          <p:cNvPr id="144" name="Straight Arrow Connector 143">
            <a:extLst>
              <a:ext uri="{FF2B5EF4-FFF2-40B4-BE49-F238E27FC236}">
                <a16:creationId xmlns:a16="http://schemas.microsoft.com/office/drawing/2014/main" id="{914E6478-A7B7-8443-8F3A-8C9EDFD296E7}"/>
              </a:ext>
            </a:extLst>
          </p:cNvPr>
          <p:cNvCxnSpPr>
            <a:cxnSpLocks/>
            <a:stCxn id="10" idx="6"/>
            <a:endCxn id="11" idx="2"/>
          </p:cNvCxnSpPr>
          <p:nvPr/>
        </p:nvCxnSpPr>
        <p:spPr>
          <a:xfrm flipV="1">
            <a:off x="2736272" y="1804557"/>
            <a:ext cx="6672347" cy="73428"/>
          </a:xfrm>
          <a:prstGeom prst="straightConnector1">
            <a:avLst/>
          </a:prstGeom>
          <a:ln w="635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Cloud 12">
            <a:extLst>
              <a:ext uri="{FF2B5EF4-FFF2-40B4-BE49-F238E27FC236}">
                <a16:creationId xmlns:a16="http://schemas.microsoft.com/office/drawing/2014/main" id="{C6A8E561-8C11-9344-A129-8B80C70AE7FF}"/>
              </a:ext>
            </a:extLst>
          </p:cNvPr>
          <p:cNvSpPr/>
          <p:nvPr/>
        </p:nvSpPr>
        <p:spPr>
          <a:xfrm>
            <a:off x="5104014" y="1188380"/>
            <a:ext cx="1898038" cy="1298515"/>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4716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687815" y="3066587"/>
            <a:ext cx="10959543" cy="914864"/>
          </a:xfrm>
        </p:spPr>
        <p:txBody>
          <a:bodyPr>
            <a:noAutofit/>
          </a:bodyPr>
          <a:lstStyle/>
          <a:p>
            <a:pPr marL="0" indent="0" algn="ctr">
              <a:lnSpc>
                <a:spcPct val="100000"/>
              </a:lnSpc>
              <a:spcBef>
                <a:spcPts val="0"/>
              </a:spcBef>
              <a:buNone/>
            </a:pPr>
            <a:r>
              <a:rPr lang="en-US" sz="4000" b="1" i="1" dirty="0"/>
              <a:t>Failure</a:t>
            </a:r>
            <a:r>
              <a:rPr lang="en-US" sz="4000" i="1" dirty="0"/>
              <a:t> is a thing.</a:t>
            </a:r>
          </a:p>
        </p:txBody>
      </p:sp>
    </p:spTree>
    <p:extLst>
      <p:ext uri="{BB962C8B-B14F-4D97-AF65-F5344CB8AC3E}">
        <p14:creationId xmlns:p14="http://schemas.microsoft.com/office/powerpoint/2010/main" val="2014265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E9DDBEC-41B2-1D40-821A-26653F981B2F}"/>
              </a:ext>
            </a:extLst>
          </p:cNvPr>
          <p:cNvSpPr>
            <a:spLocks noGrp="1"/>
          </p:cNvSpPr>
          <p:nvPr>
            <p:ph idx="1"/>
          </p:nvPr>
        </p:nvSpPr>
        <p:spPr>
          <a:xfrm>
            <a:off x="673960" y="2900333"/>
            <a:ext cx="10959543" cy="914864"/>
          </a:xfrm>
        </p:spPr>
        <p:txBody>
          <a:bodyPr>
            <a:noAutofit/>
          </a:bodyPr>
          <a:lstStyle/>
          <a:p>
            <a:pPr marL="0" indent="0" algn="ctr">
              <a:buNone/>
            </a:pPr>
            <a:r>
              <a:rPr lang="en-US" sz="4000" i="1" dirty="0"/>
              <a:t>A </a:t>
            </a:r>
            <a:r>
              <a:rPr lang="en-US" sz="4000" b="1" i="1" dirty="0"/>
              <a:t>transient error (fault)</a:t>
            </a:r>
            <a:r>
              <a:rPr lang="en-US" sz="4000" i="1" dirty="0"/>
              <a:t> is a </a:t>
            </a:r>
            <a:r>
              <a:rPr lang="en-US" sz="4000" b="1" i="1" dirty="0"/>
              <a:t>temporary error</a:t>
            </a:r>
            <a:r>
              <a:rPr lang="en-US" sz="4000" i="1" dirty="0"/>
              <a:t> that is likely to </a:t>
            </a:r>
            <a:r>
              <a:rPr lang="en-US" sz="4000" b="1" i="1" dirty="0"/>
              <a:t>disappear</a:t>
            </a:r>
            <a:r>
              <a:rPr lang="en-US" sz="4000" i="1" dirty="0"/>
              <a:t> soon.</a:t>
            </a:r>
          </a:p>
        </p:txBody>
      </p:sp>
    </p:spTree>
    <p:extLst>
      <p:ext uri="{BB962C8B-B14F-4D97-AF65-F5344CB8AC3E}">
        <p14:creationId xmlns:p14="http://schemas.microsoft.com/office/powerpoint/2010/main" val="3181163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00397" y="5831173"/>
            <a:ext cx="457200" cy="457200"/>
          </a:xfrm>
          <a:prstGeom prst="rect">
            <a:avLst/>
          </a:prstGeom>
        </p:spPr>
      </p:pic>
      <p:pic>
        <p:nvPicPr>
          <p:cNvPr id="7" name="Picture 6"/>
          <p:cNvPicPr>
            <a:picLocks noChangeAspect="1"/>
          </p:cNvPicPr>
          <p:nvPr/>
        </p:nvPicPr>
        <p:blipFill>
          <a:blip r:embed="rId4"/>
          <a:stretch>
            <a:fillRect/>
          </a:stretch>
        </p:blipFill>
        <p:spPr>
          <a:xfrm>
            <a:off x="2216671" y="5831173"/>
            <a:ext cx="457200" cy="457200"/>
          </a:xfrm>
          <a:prstGeom prst="rect">
            <a:avLst/>
          </a:prstGeom>
        </p:spPr>
      </p:pic>
      <p:pic>
        <p:nvPicPr>
          <p:cNvPr id="8" name="Picture 7"/>
          <p:cNvPicPr>
            <a:picLocks noChangeAspect="1"/>
          </p:cNvPicPr>
          <p:nvPr/>
        </p:nvPicPr>
        <p:blipFill>
          <a:blip r:embed="rId5"/>
          <a:stretch>
            <a:fillRect/>
          </a:stretch>
        </p:blipFill>
        <p:spPr>
          <a:xfrm>
            <a:off x="384123" y="5831173"/>
            <a:ext cx="457200" cy="457200"/>
          </a:xfrm>
          <a:prstGeom prst="rect">
            <a:avLst/>
          </a:prstGeom>
        </p:spPr>
      </p:pic>
      <p:pic>
        <p:nvPicPr>
          <p:cNvPr id="9" name="Picture 8"/>
          <p:cNvPicPr>
            <a:picLocks noChangeAspect="1"/>
          </p:cNvPicPr>
          <p:nvPr/>
        </p:nvPicPr>
        <p:blipFill>
          <a:blip r:embed="rId6"/>
          <a:stretch>
            <a:fillRect/>
          </a:stretch>
        </p:blipFill>
        <p:spPr>
          <a:xfrm>
            <a:off x="3132945" y="5831173"/>
            <a:ext cx="457200" cy="457200"/>
          </a:xfrm>
          <a:prstGeom prst="rect">
            <a:avLst/>
          </a:prstGeom>
        </p:spPr>
      </p:pic>
      <p:sp>
        <p:nvSpPr>
          <p:cNvPr id="10" name="TextBox 9"/>
          <p:cNvSpPr txBox="1"/>
          <p:nvPr/>
        </p:nvSpPr>
        <p:spPr>
          <a:xfrm>
            <a:off x="6190845" y="5765153"/>
            <a:ext cx="5246650" cy="523220"/>
          </a:xfrm>
          <a:prstGeom prst="rect">
            <a:avLst/>
          </a:prstGeom>
          <a:noFill/>
        </p:spPr>
        <p:txBody>
          <a:bodyPr wrap="square" rtlCol="0">
            <a:spAutoFit/>
          </a:bodyPr>
          <a:lstStyle/>
          <a:p>
            <a:pPr algn="r"/>
            <a:r>
              <a:rPr lang="en-US" sz="2800" dirty="0"/>
              <a:t>@</a:t>
            </a:r>
            <a:r>
              <a:rPr lang="en-US" sz="2800" dirty="0" err="1"/>
              <a:t>neekgreen</a:t>
            </a:r>
            <a:r>
              <a:rPr lang="en-US" sz="2800" dirty="0"/>
              <a:t> | Nicholas Myers</a:t>
            </a: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0145" y="2491350"/>
            <a:ext cx="4699000" cy="1143000"/>
          </a:xfrm>
          <a:prstGeom prst="rect">
            <a:avLst/>
          </a:prstGeom>
        </p:spPr>
      </p:pic>
      <p:sp>
        <p:nvSpPr>
          <p:cNvPr id="12" name="TextBox 11"/>
          <p:cNvSpPr txBox="1"/>
          <p:nvPr/>
        </p:nvSpPr>
        <p:spPr>
          <a:xfrm>
            <a:off x="8032117" y="1568020"/>
            <a:ext cx="1564106" cy="923330"/>
          </a:xfrm>
          <a:prstGeom prst="rect">
            <a:avLst/>
          </a:prstGeom>
          <a:noFill/>
        </p:spPr>
        <p:txBody>
          <a:bodyPr wrap="square" rtlCol="0">
            <a:spAutoFit/>
          </a:bodyPr>
          <a:lstStyle/>
          <a:p>
            <a:r>
              <a:rPr lang="en-US" sz="5400" b="1" dirty="0"/>
              <a:t>2+</a:t>
            </a:r>
          </a:p>
        </p:txBody>
      </p:sp>
    </p:spTree>
    <p:extLst>
      <p:ext uri="{BB962C8B-B14F-4D97-AF65-F5344CB8AC3E}">
        <p14:creationId xmlns:p14="http://schemas.microsoft.com/office/powerpoint/2010/main" val="467535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623455" y="2775642"/>
            <a:ext cx="11065467" cy="914864"/>
          </a:xfrm>
        </p:spPr>
        <p:txBody>
          <a:bodyPr>
            <a:noAutofit/>
          </a:bodyPr>
          <a:lstStyle/>
          <a:p>
            <a:pPr marL="0" indent="0" algn="ctr">
              <a:lnSpc>
                <a:spcPct val="100000"/>
              </a:lnSpc>
              <a:spcBef>
                <a:spcPts val="0"/>
              </a:spcBef>
              <a:buNone/>
            </a:pPr>
            <a:r>
              <a:rPr lang="en-US" sz="4000" i="1" dirty="0"/>
              <a:t>Would you describe </a:t>
            </a:r>
            <a:r>
              <a:rPr lang="en-US" sz="4000" b="1" i="1" dirty="0"/>
              <a:t>your</a:t>
            </a:r>
            <a:r>
              <a:rPr lang="en-US" sz="4000" i="1" dirty="0"/>
              <a:t> web application backend as being </a:t>
            </a:r>
            <a:r>
              <a:rPr lang="en-US" sz="4000" b="1" i="1" dirty="0"/>
              <a:t>resilient</a:t>
            </a:r>
            <a:r>
              <a:rPr lang="en-US" sz="4000" i="1" dirty="0"/>
              <a:t> or </a:t>
            </a:r>
            <a:r>
              <a:rPr lang="en-US" sz="4000" b="1" i="1" dirty="0"/>
              <a:t>fragile</a:t>
            </a:r>
            <a:r>
              <a:rPr lang="en-US" sz="4000" i="1" dirty="0"/>
              <a:t>?</a:t>
            </a:r>
          </a:p>
        </p:txBody>
      </p:sp>
    </p:spTree>
    <p:extLst>
      <p:ext uri="{BB962C8B-B14F-4D97-AF65-F5344CB8AC3E}">
        <p14:creationId xmlns:p14="http://schemas.microsoft.com/office/powerpoint/2010/main" val="1179354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D7CDA59-D2A7-6A44-B692-073166E155C3}"/>
              </a:ext>
            </a:extLst>
          </p:cNvPr>
          <p:cNvSpPr>
            <a:spLocks noChangeAspect="1"/>
          </p:cNvSpPr>
          <p:nvPr/>
        </p:nvSpPr>
        <p:spPr>
          <a:xfrm>
            <a:off x="7602681" y="528477"/>
            <a:ext cx="1759528" cy="1759528"/>
          </a:xfrm>
          <a:prstGeom prst="ellipse">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External</a:t>
            </a:r>
          </a:p>
          <a:p>
            <a:pPr algn="ctr"/>
            <a:r>
              <a:rPr lang="en-US" sz="2400" b="1" dirty="0"/>
              <a:t>API #1</a:t>
            </a:r>
          </a:p>
        </p:txBody>
      </p:sp>
      <p:sp>
        <p:nvSpPr>
          <p:cNvPr id="6" name="Oval 5">
            <a:extLst>
              <a:ext uri="{FF2B5EF4-FFF2-40B4-BE49-F238E27FC236}">
                <a16:creationId xmlns:a16="http://schemas.microsoft.com/office/drawing/2014/main" id="{41EE9A55-1B22-8F45-BBCA-8AC9FB37D77F}"/>
              </a:ext>
            </a:extLst>
          </p:cNvPr>
          <p:cNvSpPr>
            <a:spLocks noChangeAspect="1"/>
          </p:cNvSpPr>
          <p:nvPr/>
        </p:nvSpPr>
        <p:spPr>
          <a:xfrm>
            <a:off x="10072254" y="3496815"/>
            <a:ext cx="1755648" cy="1755648"/>
          </a:xfrm>
          <a:prstGeom prst="ellipse">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External</a:t>
            </a:r>
          </a:p>
          <a:p>
            <a:pPr algn="ctr"/>
            <a:r>
              <a:rPr lang="en-US" sz="2400" b="1" dirty="0"/>
              <a:t>API #2</a:t>
            </a:r>
          </a:p>
        </p:txBody>
      </p:sp>
      <p:pic>
        <p:nvPicPr>
          <p:cNvPr id="7" name="Picture 6">
            <a:extLst>
              <a:ext uri="{FF2B5EF4-FFF2-40B4-BE49-F238E27FC236}">
                <a16:creationId xmlns:a16="http://schemas.microsoft.com/office/drawing/2014/main" id="{16333C5F-DA12-CC40-9C48-6F3D7FAD20EE}"/>
              </a:ext>
            </a:extLst>
          </p:cNvPr>
          <p:cNvPicPr>
            <a:picLocks noChangeAspect="1"/>
          </p:cNvPicPr>
          <p:nvPr/>
        </p:nvPicPr>
        <p:blipFill>
          <a:blip r:embed="rId3"/>
          <a:stretch>
            <a:fillRect/>
          </a:stretch>
        </p:blipFill>
        <p:spPr>
          <a:xfrm>
            <a:off x="547911" y="366745"/>
            <a:ext cx="1496291" cy="1496291"/>
          </a:xfrm>
          <a:prstGeom prst="rect">
            <a:avLst/>
          </a:prstGeom>
        </p:spPr>
      </p:pic>
      <p:cxnSp>
        <p:nvCxnSpPr>
          <p:cNvPr id="9" name="Straight Arrow Connector 8">
            <a:extLst>
              <a:ext uri="{FF2B5EF4-FFF2-40B4-BE49-F238E27FC236}">
                <a16:creationId xmlns:a16="http://schemas.microsoft.com/office/drawing/2014/main" id="{A2251C59-D06E-274C-BD6A-3629AEA10BB2}"/>
              </a:ext>
            </a:extLst>
          </p:cNvPr>
          <p:cNvCxnSpPr>
            <a:cxnSpLocks/>
          </p:cNvCxnSpPr>
          <p:nvPr/>
        </p:nvCxnSpPr>
        <p:spPr>
          <a:xfrm>
            <a:off x="2134902" y="2030328"/>
            <a:ext cx="0" cy="1092086"/>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70F4AD6-0E75-7242-98E1-E23AD7C7363C}"/>
              </a:ext>
            </a:extLst>
          </p:cNvPr>
          <p:cNvCxnSpPr>
            <a:cxnSpLocks/>
            <a:stCxn id="4" idx="7"/>
            <a:endCxn id="5" idx="2"/>
          </p:cNvCxnSpPr>
          <p:nvPr/>
        </p:nvCxnSpPr>
        <p:spPr>
          <a:xfrm flipV="1">
            <a:off x="2965949" y="1408241"/>
            <a:ext cx="4636732" cy="1971281"/>
          </a:xfrm>
          <a:prstGeom prst="straightConnector1">
            <a:avLst/>
          </a:prstGeom>
          <a:ln w="635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9DEAD8-7627-DF49-90A1-2495A8AAB5E4}"/>
              </a:ext>
            </a:extLst>
          </p:cNvPr>
          <p:cNvCxnSpPr>
            <a:cxnSpLocks/>
            <a:stCxn id="5" idx="5"/>
            <a:endCxn id="6" idx="1"/>
          </p:cNvCxnSpPr>
          <p:nvPr/>
        </p:nvCxnSpPr>
        <p:spPr>
          <a:xfrm>
            <a:off x="9104532" y="2030328"/>
            <a:ext cx="1224831" cy="1723596"/>
          </a:xfrm>
          <a:prstGeom prst="straightConnector1">
            <a:avLst/>
          </a:prstGeom>
          <a:ln w="635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Cloud 19">
            <a:extLst>
              <a:ext uri="{FF2B5EF4-FFF2-40B4-BE49-F238E27FC236}">
                <a16:creationId xmlns:a16="http://schemas.microsoft.com/office/drawing/2014/main" id="{26083C03-82DB-0840-88DF-3DE28ED61EDB}"/>
              </a:ext>
            </a:extLst>
          </p:cNvPr>
          <p:cNvSpPr/>
          <p:nvPr/>
        </p:nvSpPr>
        <p:spPr>
          <a:xfrm>
            <a:off x="4576830" y="1781414"/>
            <a:ext cx="1524000" cy="1025237"/>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loud 20">
            <a:extLst>
              <a:ext uri="{FF2B5EF4-FFF2-40B4-BE49-F238E27FC236}">
                <a16:creationId xmlns:a16="http://schemas.microsoft.com/office/drawing/2014/main" id="{2D37AE9F-C048-2D44-995C-118AB3A6A0A6}"/>
              </a:ext>
            </a:extLst>
          </p:cNvPr>
          <p:cNvSpPr/>
          <p:nvPr/>
        </p:nvSpPr>
        <p:spPr>
          <a:xfrm>
            <a:off x="8784895" y="2391004"/>
            <a:ext cx="1524000" cy="1025237"/>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C8A58E0-AEEF-CA43-9E47-C8D79CE08DE1}"/>
              </a:ext>
            </a:extLst>
          </p:cNvPr>
          <p:cNvSpPr>
            <a:spLocks noChangeAspect="1"/>
          </p:cNvSpPr>
          <p:nvPr/>
        </p:nvSpPr>
        <p:spPr>
          <a:xfrm>
            <a:off x="1467410" y="3122413"/>
            <a:ext cx="1755648" cy="1755648"/>
          </a:xfrm>
          <a:prstGeom prst="ellipse">
            <a:avLst/>
          </a:prstGeom>
          <a:solidFill>
            <a:schemeClr val="accent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API</a:t>
            </a:r>
          </a:p>
        </p:txBody>
      </p:sp>
      <p:pic>
        <p:nvPicPr>
          <p:cNvPr id="45" name="Picture 44">
            <a:extLst>
              <a:ext uri="{FF2B5EF4-FFF2-40B4-BE49-F238E27FC236}">
                <a16:creationId xmlns:a16="http://schemas.microsoft.com/office/drawing/2014/main" id="{4E763623-07F8-FD41-A159-C41490808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185" y="819766"/>
            <a:ext cx="731520" cy="731520"/>
          </a:xfrm>
          <a:prstGeom prst="rect">
            <a:avLst/>
          </a:prstGeom>
        </p:spPr>
      </p:pic>
      <p:pic>
        <p:nvPicPr>
          <p:cNvPr id="46" name="Picture 45">
            <a:extLst>
              <a:ext uri="{FF2B5EF4-FFF2-40B4-BE49-F238E27FC236}">
                <a16:creationId xmlns:a16="http://schemas.microsoft.com/office/drawing/2014/main" id="{9DAA8A83-3385-F64D-962B-014F313450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4902" y="819766"/>
            <a:ext cx="479271" cy="731520"/>
          </a:xfrm>
          <a:prstGeom prst="rect">
            <a:avLst/>
          </a:prstGeom>
        </p:spPr>
      </p:pic>
    </p:spTree>
    <p:extLst>
      <p:ext uri="{BB962C8B-B14F-4D97-AF65-F5344CB8AC3E}">
        <p14:creationId xmlns:p14="http://schemas.microsoft.com/office/powerpoint/2010/main" val="40156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D7CDA59-D2A7-6A44-B692-073166E155C3}"/>
              </a:ext>
            </a:extLst>
          </p:cNvPr>
          <p:cNvSpPr>
            <a:spLocks noChangeAspect="1"/>
          </p:cNvSpPr>
          <p:nvPr/>
        </p:nvSpPr>
        <p:spPr>
          <a:xfrm>
            <a:off x="7602681" y="528477"/>
            <a:ext cx="1759528" cy="1759528"/>
          </a:xfrm>
          <a:prstGeom prst="ellipse">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External</a:t>
            </a:r>
          </a:p>
          <a:p>
            <a:pPr algn="ctr"/>
            <a:r>
              <a:rPr lang="en-US" sz="2400" b="1" dirty="0"/>
              <a:t>API #1</a:t>
            </a:r>
          </a:p>
        </p:txBody>
      </p:sp>
      <p:sp>
        <p:nvSpPr>
          <p:cNvPr id="6" name="Oval 5">
            <a:extLst>
              <a:ext uri="{FF2B5EF4-FFF2-40B4-BE49-F238E27FC236}">
                <a16:creationId xmlns:a16="http://schemas.microsoft.com/office/drawing/2014/main" id="{41EE9A55-1B22-8F45-BBCA-8AC9FB37D77F}"/>
              </a:ext>
            </a:extLst>
          </p:cNvPr>
          <p:cNvSpPr>
            <a:spLocks noChangeAspect="1"/>
          </p:cNvSpPr>
          <p:nvPr/>
        </p:nvSpPr>
        <p:spPr>
          <a:xfrm>
            <a:off x="10072254" y="3496815"/>
            <a:ext cx="1755648" cy="1755648"/>
          </a:xfrm>
          <a:prstGeom prst="ellipse">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External</a:t>
            </a:r>
          </a:p>
          <a:p>
            <a:pPr algn="ctr"/>
            <a:r>
              <a:rPr lang="en-US" sz="2400" b="1" dirty="0"/>
              <a:t>API #2</a:t>
            </a:r>
          </a:p>
        </p:txBody>
      </p:sp>
      <p:pic>
        <p:nvPicPr>
          <p:cNvPr id="7" name="Picture 6">
            <a:extLst>
              <a:ext uri="{FF2B5EF4-FFF2-40B4-BE49-F238E27FC236}">
                <a16:creationId xmlns:a16="http://schemas.microsoft.com/office/drawing/2014/main" id="{16333C5F-DA12-CC40-9C48-6F3D7FAD20EE}"/>
              </a:ext>
            </a:extLst>
          </p:cNvPr>
          <p:cNvPicPr>
            <a:picLocks noChangeAspect="1"/>
          </p:cNvPicPr>
          <p:nvPr/>
        </p:nvPicPr>
        <p:blipFill>
          <a:blip r:embed="rId3"/>
          <a:stretch>
            <a:fillRect/>
          </a:stretch>
        </p:blipFill>
        <p:spPr>
          <a:xfrm>
            <a:off x="547911" y="366745"/>
            <a:ext cx="1496291" cy="1496291"/>
          </a:xfrm>
          <a:prstGeom prst="rect">
            <a:avLst/>
          </a:prstGeom>
        </p:spPr>
      </p:pic>
      <p:cxnSp>
        <p:nvCxnSpPr>
          <p:cNvPr id="9" name="Straight Arrow Connector 8">
            <a:extLst>
              <a:ext uri="{FF2B5EF4-FFF2-40B4-BE49-F238E27FC236}">
                <a16:creationId xmlns:a16="http://schemas.microsoft.com/office/drawing/2014/main" id="{A2251C59-D06E-274C-BD6A-3629AEA10BB2}"/>
              </a:ext>
            </a:extLst>
          </p:cNvPr>
          <p:cNvCxnSpPr>
            <a:cxnSpLocks/>
          </p:cNvCxnSpPr>
          <p:nvPr/>
        </p:nvCxnSpPr>
        <p:spPr>
          <a:xfrm>
            <a:off x="2134902" y="2030328"/>
            <a:ext cx="0" cy="1092086"/>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70F4AD6-0E75-7242-98E1-E23AD7C7363C}"/>
              </a:ext>
            </a:extLst>
          </p:cNvPr>
          <p:cNvCxnSpPr>
            <a:cxnSpLocks/>
            <a:stCxn id="4" idx="7"/>
            <a:endCxn id="5" idx="2"/>
          </p:cNvCxnSpPr>
          <p:nvPr/>
        </p:nvCxnSpPr>
        <p:spPr>
          <a:xfrm flipV="1">
            <a:off x="2965949" y="1408241"/>
            <a:ext cx="4636732" cy="1971281"/>
          </a:xfrm>
          <a:prstGeom prst="straightConnector1">
            <a:avLst/>
          </a:prstGeom>
          <a:ln w="635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9DEAD8-7627-DF49-90A1-2495A8AAB5E4}"/>
              </a:ext>
            </a:extLst>
          </p:cNvPr>
          <p:cNvCxnSpPr>
            <a:cxnSpLocks/>
            <a:stCxn id="5" idx="5"/>
            <a:endCxn id="6" idx="1"/>
          </p:cNvCxnSpPr>
          <p:nvPr/>
        </p:nvCxnSpPr>
        <p:spPr>
          <a:xfrm>
            <a:off x="9104532" y="2030328"/>
            <a:ext cx="1224831" cy="1723596"/>
          </a:xfrm>
          <a:prstGeom prst="straightConnector1">
            <a:avLst/>
          </a:prstGeom>
          <a:ln w="635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quot;No&quot; Symbol 18">
            <a:extLst>
              <a:ext uri="{FF2B5EF4-FFF2-40B4-BE49-F238E27FC236}">
                <a16:creationId xmlns:a16="http://schemas.microsoft.com/office/drawing/2014/main" id="{18570362-AF17-564A-9E74-5CE37EA98959}"/>
              </a:ext>
            </a:extLst>
          </p:cNvPr>
          <p:cNvSpPr/>
          <p:nvPr/>
        </p:nvSpPr>
        <p:spPr>
          <a:xfrm>
            <a:off x="7558954" y="408557"/>
            <a:ext cx="1930947" cy="1930947"/>
          </a:xfrm>
          <a:prstGeom prst="noSmoking">
            <a:avLst/>
          </a:prstGeom>
          <a:solidFill>
            <a:srgbClr val="FF0000"/>
          </a:solidFill>
          <a:ln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loud 19">
            <a:extLst>
              <a:ext uri="{FF2B5EF4-FFF2-40B4-BE49-F238E27FC236}">
                <a16:creationId xmlns:a16="http://schemas.microsoft.com/office/drawing/2014/main" id="{26083C03-82DB-0840-88DF-3DE28ED61EDB}"/>
              </a:ext>
            </a:extLst>
          </p:cNvPr>
          <p:cNvSpPr/>
          <p:nvPr/>
        </p:nvSpPr>
        <p:spPr>
          <a:xfrm>
            <a:off x="4576830" y="1781414"/>
            <a:ext cx="1524000" cy="1025237"/>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loud 20">
            <a:extLst>
              <a:ext uri="{FF2B5EF4-FFF2-40B4-BE49-F238E27FC236}">
                <a16:creationId xmlns:a16="http://schemas.microsoft.com/office/drawing/2014/main" id="{2D37AE9F-C048-2D44-995C-118AB3A6A0A6}"/>
              </a:ext>
            </a:extLst>
          </p:cNvPr>
          <p:cNvSpPr/>
          <p:nvPr/>
        </p:nvSpPr>
        <p:spPr>
          <a:xfrm>
            <a:off x="8784895" y="2391004"/>
            <a:ext cx="1524000" cy="1025237"/>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C8A58E0-AEEF-CA43-9E47-C8D79CE08DE1}"/>
              </a:ext>
            </a:extLst>
          </p:cNvPr>
          <p:cNvSpPr>
            <a:spLocks noChangeAspect="1"/>
          </p:cNvSpPr>
          <p:nvPr/>
        </p:nvSpPr>
        <p:spPr>
          <a:xfrm>
            <a:off x="1467410" y="3122413"/>
            <a:ext cx="1755648" cy="1755648"/>
          </a:xfrm>
          <a:prstGeom prst="ellipse">
            <a:avLst/>
          </a:prstGeom>
          <a:solidFill>
            <a:schemeClr val="accent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API</a:t>
            </a:r>
          </a:p>
        </p:txBody>
      </p:sp>
      <p:pic>
        <p:nvPicPr>
          <p:cNvPr id="45" name="Picture 44">
            <a:extLst>
              <a:ext uri="{FF2B5EF4-FFF2-40B4-BE49-F238E27FC236}">
                <a16:creationId xmlns:a16="http://schemas.microsoft.com/office/drawing/2014/main" id="{4E763623-07F8-FD41-A159-C41490808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185" y="819766"/>
            <a:ext cx="731520" cy="731520"/>
          </a:xfrm>
          <a:prstGeom prst="rect">
            <a:avLst/>
          </a:prstGeom>
        </p:spPr>
      </p:pic>
      <p:pic>
        <p:nvPicPr>
          <p:cNvPr id="46" name="Picture 45">
            <a:extLst>
              <a:ext uri="{FF2B5EF4-FFF2-40B4-BE49-F238E27FC236}">
                <a16:creationId xmlns:a16="http://schemas.microsoft.com/office/drawing/2014/main" id="{9DAA8A83-3385-F64D-962B-014F313450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4902" y="819766"/>
            <a:ext cx="479271" cy="731520"/>
          </a:xfrm>
          <a:prstGeom prst="rect">
            <a:avLst/>
          </a:prstGeom>
        </p:spPr>
      </p:pic>
    </p:spTree>
    <p:extLst>
      <p:ext uri="{BB962C8B-B14F-4D97-AF65-F5344CB8AC3E}">
        <p14:creationId xmlns:p14="http://schemas.microsoft.com/office/powerpoint/2010/main" val="1356147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5F3D71-BA18-1E4F-B4A0-16C0DF6AA39A}"/>
              </a:ext>
            </a:extLst>
          </p:cNvPr>
          <p:cNvSpPr/>
          <p:nvPr/>
        </p:nvSpPr>
        <p:spPr>
          <a:xfrm>
            <a:off x="570804" y="2118357"/>
            <a:ext cx="3089564" cy="3118659"/>
          </a:xfrm>
          <a:prstGeom prst="rect">
            <a:avLst/>
          </a:prstGeom>
          <a:solidFill>
            <a:schemeClr val="accent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3600" dirty="0"/>
              <a:t>Resiliency 101</a:t>
            </a:r>
          </a:p>
        </p:txBody>
      </p:sp>
      <p:sp>
        <p:nvSpPr>
          <p:cNvPr id="7" name="Rectangle 6">
            <a:extLst>
              <a:ext uri="{FF2B5EF4-FFF2-40B4-BE49-F238E27FC236}">
                <a16:creationId xmlns:a16="http://schemas.microsoft.com/office/drawing/2014/main" id="{219D49B2-CD92-2547-B862-480E251E31D7}"/>
              </a:ext>
            </a:extLst>
          </p:cNvPr>
          <p:cNvSpPr/>
          <p:nvPr/>
        </p:nvSpPr>
        <p:spPr>
          <a:xfrm>
            <a:off x="4544289" y="2118357"/>
            <a:ext cx="3089564" cy="3118659"/>
          </a:xfrm>
          <a:prstGeom prst="rect">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3600" dirty="0"/>
              <a:t>Strategies for Building Resilience</a:t>
            </a:r>
          </a:p>
        </p:txBody>
      </p:sp>
      <p:sp>
        <p:nvSpPr>
          <p:cNvPr id="8" name="Rectangle 7">
            <a:extLst>
              <a:ext uri="{FF2B5EF4-FFF2-40B4-BE49-F238E27FC236}">
                <a16:creationId xmlns:a16="http://schemas.microsoft.com/office/drawing/2014/main" id="{EC182180-5E01-C648-A9C8-433F78056360}"/>
              </a:ext>
            </a:extLst>
          </p:cNvPr>
          <p:cNvSpPr/>
          <p:nvPr/>
        </p:nvSpPr>
        <p:spPr>
          <a:xfrm>
            <a:off x="8517774" y="2118356"/>
            <a:ext cx="3089564" cy="3118659"/>
          </a:xfrm>
          <a:prstGeom prst="rect">
            <a:avLst/>
          </a:prstGeom>
          <a:solidFill>
            <a:schemeClr val="accent2"/>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3600" dirty="0"/>
              <a:t>.NET Core 2.1 Resiliency Features</a:t>
            </a:r>
          </a:p>
        </p:txBody>
      </p:sp>
      <p:sp>
        <p:nvSpPr>
          <p:cNvPr id="9" name="Down Arrow 8">
            <a:extLst>
              <a:ext uri="{FF2B5EF4-FFF2-40B4-BE49-F238E27FC236}">
                <a16:creationId xmlns:a16="http://schemas.microsoft.com/office/drawing/2014/main" id="{8A337511-6551-F546-8BF4-D10DD45AE479}"/>
              </a:ext>
            </a:extLst>
          </p:cNvPr>
          <p:cNvSpPr/>
          <p:nvPr/>
        </p:nvSpPr>
        <p:spPr>
          <a:xfrm>
            <a:off x="5239787" y="947650"/>
            <a:ext cx="1698567" cy="79802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3438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673960" y="2415423"/>
            <a:ext cx="10959543" cy="914864"/>
          </a:xfrm>
        </p:spPr>
        <p:txBody>
          <a:bodyPr>
            <a:noAutofit/>
          </a:bodyPr>
          <a:lstStyle/>
          <a:p>
            <a:pPr marL="0" indent="0" algn="ctr">
              <a:lnSpc>
                <a:spcPct val="100000"/>
              </a:lnSpc>
              <a:spcBef>
                <a:spcPts val="0"/>
              </a:spcBef>
              <a:buNone/>
            </a:pPr>
            <a:r>
              <a:rPr lang="en-US" sz="4000" dirty="0"/>
              <a:t>Transient faults are errors whose cause is expected to be a temporary condition such as temporary service unavailability or network connectivity issues.</a:t>
            </a:r>
            <a:endParaRPr lang="en-US" sz="4000" i="1" dirty="0"/>
          </a:p>
        </p:txBody>
      </p:sp>
    </p:spTree>
    <p:extLst>
      <p:ext uri="{BB962C8B-B14F-4D97-AF65-F5344CB8AC3E}">
        <p14:creationId xmlns:p14="http://schemas.microsoft.com/office/powerpoint/2010/main" val="1774052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E6E5712-AF17-4D44-8148-F991ADAB3C63}"/>
              </a:ext>
            </a:extLst>
          </p:cNvPr>
          <p:cNvSpPr>
            <a:spLocks noGrp="1"/>
          </p:cNvSpPr>
          <p:nvPr>
            <p:ph idx="1"/>
          </p:nvPr>
        </p:nvSpPr>
        <p:spPr>
          <a:xfrm>
            <a:off x="524884" y="558918"/>
            <a:ext cx="10959543" cy="914864"/>
          </a:xfrm>
        </p:spPr>
        <p:txBody>
          <a:bodyPr>
            <a:noAutofit/>
          </a:bodyPr>
          <a:lstStyle/>
          <a:p>
            <a:pPr marL="0" indent="0" algn="ctr">
              <a:lnSpc>
                <a:spcPct val="100000"/>
              </a:lnSpc>
              <a:spcBef>
                <a:spcPts val="0"/>
              </a:spcBef>
              <a:buNone/>
            </a:pPr>
            <a:r>
              <a:rPr lang="en-US" sz="4000" b="1" i="1" dirty="0"/>
              <a:t>Resiliency</a:t>
            </a:r>
            <a:r>
              <a:rPr lang="en-US" sz="4000" i="1" dirty="0"/>
              <a:t> and </a:t>
            </a:r>
            <a:r>
              <a:rPr lang="en-US" sz="4000" b="1" i="1" dirty="0"/>
              <a:t>Fault Tolerant</a:t>
            </a:r>
            <a:r>
              <a:rPr lang="en-US" sz="4000" i="1" dirty="0"/>
              <a:t> Strategies</a:t>
            </a:r>
          </a:p>
        </p:txBody>
      </p:sp>
      <p:sp>
        <p:nvSpPr>
          <p:cNvPr id="6" name="Rectangle 5">
            <a:extLst>
              <a:ext uri="{FF2B5EF4-FFF2-40B4-BE49-F238E27FC236}">
                <a16:creationId xmlns:a16="http://schemas.microsoft.com/office/drawing/2014/main" id="{C36A2839-CD88-5D40-A31B-9373BB2F0C71}"/>
              </a:ext>
            </a:extLst>
          </p:cNvPr>
          <p:cNvSpPr/>
          <p:nvPr/>
        </p:nvSpPr>
        <p:spPr>
          <a:xfrm>
            <a:off x="1648691" y="3699164"/>
            <a:ext cx="2992582" cy="1302327"/>
          </a:xfrm>
          <a:prstGeom prst="rect">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Reactive</a:t>
            </a:r>
          </a:p>
        </p:txBody>
      </p:sp>
      <p:sp>
        <p:nvSpPr>
          <p:cNvPr id="7" name="Rectangle 6">
            <a:extLst>
              <a:ext uri="{FF2B5EF4-FFF2-40B4-BE49-F238E27FC236}">
                <a16:creationId xmlns:a16="http://schemas.microsoft.com/office/drawing/2014/main" id="{092C3613-BB92-B44E-A39F-ED98D15F43DE}"/>
              </a:ext>
            </a:extLst>
          </p:cNvPr>
          <p:cNvSpPr/>
          <p:nvPr/>
        </p:nvSpPr>
        <p:spPr>
          <a:xfrm>
            <a:off x="7536873" y="3699164"/>
            <a:ext cx="2992582" cy="1302327"/>
          </a:xfrm>
          <a:prstGeom prst="rect">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Proactive</a:t>
            </a:r>
          </a:p>
        </p:txBody>
      </p:sp>
    </p:spTree>
    <p:extLst>
      <p:ext uri="{BB962C8B-B14F-4D97-AF65-F5344CB8AC3E}">
        <p14:creationId xmlns:p14="http://schemas.microsoft.com/office/powerpoint/2010/main" val="1113308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3F709-82ED-AB4C-A6EC-ADD239849AD9}"/>
              </a:ext>
            </a:extLst>
          </p:cNvPr>
          <p:cNvSpPr/>
          <p:nvPr/>
        </p:nvSpPr>
        <p:spPr>
          <a:xfrm>
            <a:off x="4611869" y="1511986"/>
            <a:ext cx="2695301" cy="871433"/>
          </a:xfrm>
          <a:prstGeom prst="rect">
            <a:avLst/>
          </a:prstGeom>
          <a:solidFill>
            <a:schemeClr val="accent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Make Request</a:t>
            </a:r>
          </a:p>
        </p:txBody>
      </p:sp>
      <p:sp>
        <p:nvSpPr>
          <p:cNvPr id="7" name="Diamond 6">
            <a:extLst>
              <a:ext uri="{FF2B5EF4-FFF2-40B4-BE49-F238E27FC236}">
                <a16:creationId xmlns:a16="http://schemas.microsoft.com/office/drawing/2014/main" id="{43C25D00-E8EF-D348-A537-E15054E9F27C}"/>
              </a:ext>
            </a:extLst>
          </p:cNvPr>
          <p:cNvSpPr/>
          <p:nvPr/>
        </p:nvSpPr>
        <p:spPr>
          <a:xfrm>
            <a:off x="4611870" y="3261547"/>
            <a:ext cx="2695301" cy="1370494"/>
          </a:xfrm>
          <a:prstGeom prst="diamond">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OK?</a:t>
            </a:r>
          </a:p>
        </p:txBody>
      </p:sp>
      <p:sp>
        <p:nvSpPr>
          <p:cNvPr id="10" name="Rectangle 9">
            <a:extLst>
              <a:ext uri="{FF2B5EF4-FFF2-40B4-BE49-F238E27FC236}">
                <a16:creationId xmlns:a16="http://schemas.microsoft.com/office/drawing/2014/main" id="{4F5F8B65-FBF9-4141-B7B1-AC43F3D2FFFD}"/>
              </a:ext>
            </a:extLst>
          </p:cNvPr>
          <p:cNvSpPr/>
          <p:nvPr/>
        </p:nvSpPr>
        <p:spPr>
          <a:xfrm>
            <a:off x="4611870" y="5469278"/>
            <a:ext cx="2695301" cy="871432"/>
          </a:xfrm>
          <a:prstGeom prst="rect">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Return Response</a:t>
            </a:r>
          </a:p>
        </p:txBody>
      </p:sp>
      <p:cxnSp>
        <p:nvCxnSpPr>
          <p:cNvPr id="12" name="Straight Arrow Connector 11">
            <a:extLst>
              <a:ext uri="{FF2B5EF4-FFF2-40B4-BE49-F238E27FC236}">
                <a16:creationId xmlns:a16="http://schemas.microsoft.com/office/drawing/2014/main" id="{DF54A09F-D5EF-234B-BCCB-38AF0D0B24EC}"/>
              </a:ext>
            </a:extLst>
          </p:cNvPr>
          <p:cNvCxnSpPr>
            <a:stCxn id="4" idx="2"/>
            <a:endCxn id="7" idx="0"/>
          </p:cNvCxnSpPr>
          <p:nvPr/>
        </p:nvCxnSpPr>
        <p:spPr>
          <a:xfrm>
            <a:off x="5959520" y="2383419"/>
            <a:ext cx="1" cy="878128"/>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53B62A2-620E-5443-B11C-0F3671B3C27C}"/>
              </a:ext>
            </a:extLst>
          </p:cNvPr>
          <p:cNvCxnSpPr>
            <a:cxnSpLocks/>
            <a:stCxn id="7" idx="1"/>
            <a:endCxn id="18" idx="3"/>
          </p:cNvCxnSpPr>
          <p:nvPr/>
        </p:nvCxnSpPr>
        <p:spPr>
          <a:xfrm flipH="1">
            <a:off x="3741573" y="3946794"/>
            <a:ext cx="870297" cy="0"/>
          </a:xfrm>
          <a:prstGeom prst="straightConnector1">
            <a:avLst/>
          </a:prstGeom>
          <a:ln w="60325">
            <a:solidFill>
              <a:schemeClr val="tx1"/>
            </a:solidFill>
            <a:headEnd w="lg" len="med"/>
            <a:tailEnd type="triangle" w="lg" len="med"/>
          </a:ln>
        </p:spPr>
        <p:style>
          <a:lnRef idx="1">
            <a:schemeClr val="accent1"/>
          </a:lnRef>
          <a:fillRef idx="0">
            <a:schemeClr val="accent1"/>
          </a:fillRef>
          <a:effectRef idx="0">
            <a:schemeClr val="accent1"/>
          </a:effectRef>
          <a:fontRef idx="minor">
            <a:schemeClr val="tx1"/>
          </a:fontRef>
        </p:style>
      </p:cxnSp>
      <p:sp>
        <p:nvSpPr>
          <p:cNvPr id="18" name="Diamond 17">
            <a:extLst>
              <a:ext uri="{FF2B5EF4-FFF2-40B4-BE49-F238E27FC236}">
                <a16:creationId xmlns:a16="http://schemas.microsoft.com/office/drawing/2014/main" id="{6B8D41C4-8720-FB40-998B-DE07F638F292}"/>
              </a:ext>
            </a:extLst>
          </p:cNvPr>
          <p:cNvSpPr/>
          <p:nvPr/>
        </p:nvSpPr>
        <p:spPr>
          <a:xfrm>
            <a:off x="1046272" y="3261547"/>
            <a:ext cx="2695301" cy="1370494"/>
          </a:xfrm>
          <a:prstGeom prst="diamond">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Retry?</a:t>
            </a:r>
          </a:p>
        </p:txBody>
      </p:sp>
      <p:cxnSp>
        <p:nvCxnSpPr>
          <p:cNvPr id="26" name="Elbow Connector 25">
            <a:extLst>
              <a:ext uri="{FF2B5EF4-FFF2-40B4-BE49-F238E27FC236}">
                <a16:creationId xmlns:a16="http://schemas.microsoft.com/office/drawing/2014/main" id="{C49EA55B-F745-5444-9F19-F64AD9FC3CA4}"/>
              </a:ext>
            </a:extLst>
          </p:cNvPr>
          <p:cNvCxnSpPr>
            <a:stCxn id="18" idx="2"/>
            <a:endCxn id="10" idx="1"/>
          </p:cNvCxnSpPr>
          <p:nvPr/>
        </p:nvCxnSpPr>
        <p:spPr>
          <a:xfrm rot="16200000" flipH="1">
            <a:off x="2866420" y="4159543"/>
            <a:ext cx="1272953" cy="2217947"/>
          </a:xfrm>
          <a:prstGeom prst="bentConnector2">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24155218-58A4-CD4A-B9A5-636F12E95DC8}"/>
              </a:ext>
            </a:extLst>
          </p:cNvPr>
          <p:cNvCxnSpPr>
            <a:cxnSpLocks/>
            <a:stCxn id="18" idx="0"/>
            <a:endCxn id="4" idx="1"/>
          </p:cNvCxnSpPr>
          <p:nvPr/>
        </p:nvCxnSpPr>
        <p:spPr>
          <a:xfrm rot="5400000" flipH="1" flipV="1">
            <a:off x="2845974" y="1495652"/>
            <a:ext cx="1313844" cy="2217946"/>
          </a:xfrm>
          <a:prstGeom prst="bentConnector2">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29752BD-3CE7-AE43-B7D4-803281B1CCA1}"/>
              </a:ext>
            </a:extLst>
          </p:cNvPr>
          <p:cNvSpPr txBox="1"/>
          <p:nvPr/>
        </p:nvSpPr>
        <p:spPr>
          <a:xfrm>
            <a:off x="1534941" y="4815284"/>
            <a:ext cx="858982" cy="461665"/>
          </a:xfrm>
          <a:prstGeom prst="rect">
            <a:avLst/>
          </a:prstGeom>
          <a:noFill/>
        </p:spPr>
        <p:txBody>
          <a:bodyPr wrap="square" rtlCol="0">
            <a:spAutoFit/>
          </a:bodyPr>
          <a:lstStyle/>
          <a:p>
            <a:pPr algn="r"/>
            <a:r>
              <a:rPr lang="en-US" sz="2400" b="1" dirty="0"/>
              <a:t>No</a:t>
            </a:r>
          </a:p>
        </p:txBody>
      </p:sp>
      <p:sp>
        <p:nvSpPr>
          <p:cNvPr id="41" name="TextBox 40">
            <a:extLst>
              <a:ext uri="{FF2B5EF4-FFF2-40B4-BE49-F238E27FC236}">
                <a16:creationId xmlns:a16="http://schemas.microsoft.com/office/drawing/2014/main" id="{89AB2C8F-74B5-9148-A7C8-61EBD6A04974}"/>
              </a:ext>
            </a:extLst>
          </p:cNvPr>
          <p:cNvSpPr txBox="1"/>
          <p:nvPr/>
        </p:nvSpPr>
        <p:spPr>
          <a:xfrm>
            <a:off x="1534941" y="2457137"/>
            <a:ext cx="858982" cy="461665"/>
          </a:xfrm>
          <a:prstGeom prst="rect">
            <a:avLst/>
          </a:prstGeom>
          <a:noFill/>
        </p:spPr>
        <p:txBody>
          <a:bodyPr wrap="square" rtlCol="0">
            <a:spAutoFit/>
          </a:bodyPr>
          <a:lstStyle/>
          <a:p>
            <a:pPr algn="r"/>
            <a:r>
              <a:rPr lang="en-US" sz="2400" b="1" dirty="0"/>
              <a:t>Yes</a:t>
            </a:r>
          </a:p>
        </p:txBody>
      </p:sp>
      <p:sp>
        <p:nvSpPr>
          <p:cNvPr id="42" name="TextBox 41">
            <a:extLst>
              <a:ext uri="{FF2B5EF4-FFF2-40B4-BE49-F238E27FC236}">
                <a16:creationId xmlns:a16="http://schemas.microsoft.com/office/drawing/2014/main" id="{0DF5E1D3-5BAE-704E-BD28-0FA71E5F1EBC}"/>
              </a:ext>
            </a:extLst>
          </p:cNvPr>
          <p:cNvSpPr txBox="1"/>
          <p:nvPr/>
        </p:nvSpPr>
        <p:spPr>
          <a:xfrm>
            <a:off x="3906982" y="3360849"/>
            <a:ext cx="858982" cy="461665"/>
          </a:xfrm>
          <a:prstGeom prst="rect">
            <a:avLst/>
          </a:prstGeom>
          <a:noFill/>
        </p:spPr>
        <p:txBody>
          <a:bodyPr wrap="square" rtlCol="0">
            <a:spAutoFit/>
          </a:bodyPr>
          <a:lstStyle/>
          <a:p>
            <a:pPr algn="ctr"/>
            <a:r>
              <a:rPr lang="en-US" sz="2400" b="1" dirty="0"/>
              <a:t>No</a:t>
            </a:r>
          </a:p>
        </p:txBody>
      </p:sp>
      <p:sp>
        <p:nvSpPr>
          <p:cNvPr id="44" name="Content Placeholder 2">
            <a:extLst>
              <a:ext uri="{FF2B5EF4-FFF2-40B4-BE49-F238E27FC236}">
                <a16:creationId xmlns:a16="http://schemas.microsoft.com/office/drawing/2014/main" id="{DA69136D-993A-2049-B96B-65C7DC7D208C}"/>
              </a:ext>
            </a:extLst>
          </p:cNvPr>
          <p:cNvSpPr>
            <a:spLocks noGrp="1"/>
          </p:cNvSpPr>
          <p:nvPr>
            <p:ph idx="1"/>
          </p:nvPr>
        </p:nvSpPr>
        <p:spPr>
          <a:xfrm>
            <a:off x="524884" y="558918"/>
            <a:ext cx="10959543" cy="914864"/>
          </a:xfrm>
        </p:spPr>
        <p:txBody>
          <a:bodyPr>
            <a:noAutofit/>
          </a:bodyPr>
          <a:lstStyle/>
          <a:p>
            <a:pPr marL="0" indent="0" algn="ctr">
              <a:lnSpc>
                <a:spcPct val="100000"/>
              </a:lnSpc>
              <a:spcBef>
                <a:spcPts val="0"/>
              </a:spcBef>
              <a:buNone/>
            </a:pPr>
            <a:r>
              <a:rPr lang="en-US" sz="4000" b="1" i="1" dirty="0"/>
              <a:t>Retry</a:t>
            </a:r>
            <a:r>
              <a:rPr lang="en-US" sz="4000" i="1" dirty="0"/>
              <a:t> Strategy</a:t>
            </a:r>
          </a:p>
        </p:txBody>
      </p:sp>
    </p:spTree>
    <p:extLst>
      <p:ext uri="{BB962C8B-B14F-4D97-AF65-F5344CB8AC3E}">
        <p14:creationId xmlns:p14="http://schemas.microsoft.com/office/powerpoint/2010/main" val="2081961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3F709-82ED-AB4C-A6EC-ADD239849AD9}"/>
              </a:ext>
            </a:extLst>
          </p:cNvPr>
          <p:cNvSpPr/>
          <p:nvPr/>
        </p:nvSpPr>
        <p:spPr>
          <a:xfrm>
            <a:off x="4611871" y="1508755"/>
            <a:ext cx="2695301" cy="871433"/>
          </a:xfrm>
          <a:prstGeom prst="rect">
            <a:avLst/>
          </a:prstGeom>
          <a:solidFill>
            <a:schemeClr val="accent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Make Request</a:t>
            </a:r>
          </a:p>
        </p:txBody>
      </p:sp>
      <p:sp>
        <p:nvSpPr>
          <p:cNvPr id="7" name="Diamond 6">
            <a:extLst>
              <a:ext uri="{FF2B5EF4-FFF2-40B4-BE49-F238E27FC236}">
                <a16:creationId xmlns:a16="http://schemas.microsoft.com/office/drawing/2014/main" id="{43C25D00-E8EF-D348-A537-E15054E9F27C}"/>
              </a:ext>
            </a:extLst>
          </p:cNvPr>
          <p:cNvSpPr/>
          <p:nvPr/>
        </p:nvSpPr>
        <p:spPr>
          <a:xfrm>
            <a:off x="4611870" y="3299496"/>
            <a:ext cx="2695301" cy="1370494"/>
          </a:xfrm>
          <a:prstGeom prst="diamond">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OK?</a:t>
            </a:r>
          </a:p>
        </p:txBody>
      </p:sp>
      <p:sp>
        <p:nvSpPr>
          <p:cNvPr id="10" name="Rectangle 9">
            <a:extLst>
              <a:ext uri="{FF2B5EF4-FFF2-40B4-BE49-F238E27FC236}">
                <a16:creationId xmlns:a16="http://schemas.microsoft.com/office/drawing/2014/main" id="{4F5F8B65-FBF9-4141-B7B1-AC43F3D2FFFD}"/>
              </a:ext>
            </a:extLst>
          </p:cNvPr>
          <p:cNvSpPr/>
          <p:nvPr/>
        </p:nvSpPr>
        <p:spPr>
          <a:xfrm>
            <a:off x="4611870" y="5469278"/>
            <a:ext cx="2695301" cy="871432"/>
          </a:xfrm>
          <a:prstGeom prst="rect">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Return Response</a:t>
            </a:r>
          </a:p>
        </p:txBody>
      </p:sp>
      <p:cxnSp>
        <p:nvCxnSpPr>
          <p:cNvPr id="12" name="Straight Arrow Connector 11">
            <a:extLst>
              <a:ext uri="{FF2B5EF4-FFF2-40B4-BE49-F238E27FC236}">
                <a16:creationId xmlns:a16="http://schemas.microsoft.com/office/drawing/2014/main" id="{DF54A09F-D5EF-234B-BCCB-38AF0D0B24EC}"/>
              </a:ext>
            </a:extLst>
          </p:cNvPr>
          <p:cNvCxnSpPr>
            <a:stCxn id="4" idx="2"/>
            <a:endCxn id="7" idx="0"/>
          </p:cNvCxnSpPr>
          <p:nvPr/>
        </p:nvCxnSpPr>
        <p:spPr>
          <a:xfrm flipH="1">
            <a:off x="5959521" y="2380188"/>
            <a:ext cx="1" cy="919308"/>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53B62A2-620E-5443-B11C-0F3671B3C27C}"/>
              </a:ext>
            </a:extLst>
          </p:cNvPr>
          <p:cNvCxnSpPr>
            <a:cxnSpLocks/>
            <a:stCxn id="7" idx="1"/>
            <a:endCxn id="18" idx="3"/>
          </p:cNvCxnSpPr>
          <p:nvPr/>
        </p:nvCxnSpPr>
        <p:spPr>
          <a:xfrm flipH="1">
            <a:off x="3741574" y="3984743"/>
            <a:ext cx="870296" cy="0"/>
          </a:xfrm>
          <a:prstGeom prst="straightConnector1">
            <a:avLst/>
          </a:prstGeom>
          <a:ln w="60325">
            <a:solidFill>
              <a:schemeClr val="tx1"/>
            </a:solidFill>
            <a:headEnd w="lg" len="med"/>
            <a:tailEnd type="triangle" w="lg" len="med"/>
          </a:ln>
        </p:spPr>
        <p:style>
          <a:lnRef idx="1">
            <a:schemeClr val="accent1"/>
          </a:lnRef>
          <a:fillRef idx="0">
            <a:schemeClr val="accent1"/>
          </a:fillRef>
          <a:effectRef idx="0">
            <a:schemeClr val="accent1"/>
          </a:effectRef>
          <a:fontRef idx="minor">
            <a:schemeClr val="tx1"/>
          </a:fontRef>
        </p:style>
      </p:cxnSp>
      <p:sp>
        <p:nvSpPr>
          <p:cNvPr id="18" name="Diamond 17">
            <a:extLst>
              <a:ext uri="{FF2B5EF4-FFF2-40B4-BE49-F238E27FC236}">
                <a16:creationId xmlns:a16="http://schemas.microsoft.com/office/drawing/2014/main" id="{6B8D41C4-8720-FB40-998B-DE07F638F292}"/>
              </a:ext>
            </a:extLst>
          </p:cNvPr>
          <p:cNvSpPr/>
          <p:nvPr/>
        </p:nvSpPr>
        <p:spPr>
          <a:xfrm>
            <a:off x="1046273" y="3299496"/>
            <a:ext cx="2695301" cy="1370494"/>
          </a:xfrm>
          <a:prstGeom prst="diamond">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Retry?</a:t>
            </a:r>
          </a:p>
        </p:txBody>
      </p:sp>
      <p:cxnSp>
        <p:nvCxnSpPr>
          <p:cNvPr id="26" name="Elbow Connector 25">
            <a:extLst>
              <a:ext uri="{FF2B5EF4-FFF2-40B4-BE49-F238E27FC236}">
                <a16:creationId xmlns:a16="http://schemas.microsoft.com/office/drawing/2014/main" id="{C49EA55B-F745-5444-9F19-F64AD9FC3CA4}"/>
              </a:ext>
            </a:extLst>
          </p:cNvPr>
          <p:cNvCxnSpPr>
            <a:stCxn id="18" idx="2"/>
            <a:endCxn id="10" idx="1"/>
          </p:cNvCxnSpPr>
          <p:nvPr/>
        </p:nvCxnSpPr>
        <p:spPr>
          <a:xfrm rot="16200000" flipH="1">
            <a:off x="2885395" y="4178519"/>
            <a:ext cx="1235004" cy="2217946"/>
          </a:xfrm>
          <a:prstGeom prst="bentConnector2">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29752BD-3CE7-AE43-B7D4-803281B1CCA1}"/>
              </a:ext>
            </a:extLst>
          </p:cNvPr>
          <p:cNvSpPr txBox="1"/>
          <p:nvPr/>
        </p:nvSpPr>
        <p:spPr>
          <a:xfrm>
            <a:off x="1534941" y="4930188"/>
            <a:ext cx="858982" cy="461665"/>
          </a:xfrm>
          <a:prstGeom prst="rect">
            <a:avLst/>
          </a:prstGeom>
          <a:noFill/>
        </p:spPr>
        <p:txBody>
          <a:bodyPr wrap="square" rtlCol="0">
            <a:spAutoFit/>
          </a:bodyPr>
          <a:lstStyle/>
          <a:p>
            <a:pPr algn="r"/>
            <a:r>
              <a:rPr lang="en-US" sz="2400" b="1" dirty="0"/>
              <a:t>No</a:t>
            </a:r>
          </a:p>
        </p:txBody>
      </p:sp>
      <p:sp>
        <p:nvSpPr>
          <p:cNvPr id="41" name="TextBox 40">
            <a:extLst>
              <a:ext uri="{FF2B5EF4-FFF2-40B4-BE49-F238E27FC236}">
                <a16:creationId xmlns:a16="http://schemas.microsoft.com/office/drawing/2014/main" id="{89AB2C8F-74B5-9148-A7C8-61EBD6A04974}"/>
              </a:ext>
            </a:extLst>
          </p:cNvPr>
          <p:cNvSpPr txBox="1"/>
          <p:nvPr/>
        </p:nvSpPr>
        <p:spPr>
          <a:xfrm>
            <a:off x="1534941" y="2707732"/>
            <a:ext cx="858982" cy="461665"/>
          </a:xfrm>
          <a:prstGeom prst="rect">
            <a:avLst/>
          </a:prstGeom>
          <a:noFill/>
        </p:spPr>
        <p:txBody>
          <a:bodyPr wrap="square" rtlCol="0">
            <a:spAutoFit/>
          </a:bodyPr>
          <a:lstStyle/>
          <a:p>
            <a:pPr algn="r"/>
            <a:r>
              <a:rPr lang="en-US" sz="2400" b="1" dirty="0"/>
              <a:t>Yes</a:t>
            </a:r>
          </a:p>
        </p:txBody>
      </p:sp>
      <p:sp>
        <p:nvSpPr>
          <p:cNvPr id="42" name="TextBox 41">
            <a:extLst>
              <a:ext uri="{FF2B5EF4-FFF2-40B4-BE49-F238E27FC236}">
                <a16:creationId xmlns:a16="http://schemas.microsoft.com/office/drawing/2014/main" id="{0DF5E1D3-5BAE-704E-BD28-0FA71E5F1EBC}"/>
              </a:ext>
            </a:extLst>
          </p:cNvPr>
          <p:cNvSpPr txBox="1"/>
          <p:nvPr/>
        </p:nvSpPr>
        <p:spPr>
          <a:xfrm>
            <a:off x="3865418" y="3411287"/>
            <a:ext cx="858982" cy="461665"/>
          </a:xfrm>
          <a:prstGeom prst="rect">
            <a:avLst/>
          </a:prstGeom>
          <a:noFill/>
        </p:spPr>
        <p:txBody>
          <a:bodyPr wrap="square" rtlCol="0">
            <a:spAutoFit/>
          </a:bodyPr>
          <a:lstStyle/>
          <a:p>
            <a:pPr algn="ctr"/>
            <a:r>
              <a:rPr lang="en-US" sz="2400" b="1" dirty="0"/>
              <a:t>No</a:t>
            </a:r>
          </a:p>
        </p:txBody>
      </p:sp>
      <p:sp>
        <p:nvSpPr>
          <p:cNvPr id="16" name="Rectangle 15">
            <a:extLst>
              <a:ext uri="{FF2B5EF4-FFF2-40B4-BE49-F238E27FC236}">
                <a16:creationId xmlns:a16="http://schemas.microsoft.com/office/drawing/2014/main" id="{470E84EA-AED4-FF48-BF7E-A9E34277FDF9}"/>
              </a:ext>
            </a:extLst>
          </p:cNvPr>
          <p:cNvSpPr/>
          <p:nvPr/>
        </p:nvSpPr>
        <p:spPr>
          <a:xfrm>
            <a:off x="1046273" y="1508755"/>
            <a:ext cx="2695301" cy="871432"/>
          </a:xfrm>
          <a:prstGeom prst="rect">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Wait</a:t>
            </a:r>
          </a:p>
        </p:txBody>
      </p:sp>
      <p:cxnSp>
        <p:nvCxnSpPr>
          <p:cNvPr id="17" name="Straight Arrow Connector 16">
            <a:extLst>
              <a:ext uri="{FF2B5EF4-FFF2-40B4-BE49-F238E27FC236}">
                <a16:creationId xmlns:a16="http://schemas.microsoft.com/office/drawing/2014/main" id="{08C1F1ED-BE9B-E84B-A626-33D4D884A494}"/>
              </a:ext>
            </a:extLst>
          </p:cNvPr>
          <p:cNvCxnSpPr>
            <a:cxnSpLocks/>
            <a:stCxn id="18" idx="0"/>
            <a:endCxn id="16" idx="2"/>
          </p:cNvCxnSpPr>
          <p:nvPr/>
        </p:nvCxnSpPr>
        <p:spPr>
          <a:xfrm flipV="1">
            <a:off x="2393924" y="2380187"/>
            <a:ext cx="0" cy="919309"/>
          </a:xfrm>
          <a:prstGeom prst="straightConnector1">
            <a:avLst/>
          </a:prstGeom>
          <a:ln w="60325">
            <a:solidFill>
              <a:schemeClr val="tx1"/>
            </a:solidFill>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A910571-1D2E-724E-BC96-7676702A7E85}"/>
              </a:ext>
            </a:extLst>
          </p:cNvPr>
          <p:cNvCxnSpPr>
            <a:cxnSpLocks/>
            <a:stCxn id="16" idx="3"/>
            <a:endCxn id="4" idx="1"/>
          </p:cNvCxnSpPr>
          <p:nvPr/>
        </p:nvCxnSpPr>
        <p:spPr>
          <a:xfrm>
            <a:off x="3741574" y="1944471"/>
            <a:ext cx="870297" cy="1"/>
          </a:xfrm>
          <a:prstGeom prst="straightConnector1">
            <a:avLst/>
          </a:prstGeom>
          <a:ln w="60325">
            <a:solidFill>
              <a:schemeClr val="tx1"/>
            </a:solidFill>
            <a:headEnd w="lg" len="med"/>
            <a:tailEnd type="triangle" w="lg" len="med"/>
          </a:ln>
        </p:spPr>
        <p:style>
          <a:lnRef idx="1">
            <a:schemeClr val="accent1"/>
          </a:lnRef>
          <a:fillRef idx="0">
            <a:schemeClr val="accent1"/>
          </a:fillRef>
          <a:effectRef idx="0">
            <a:schemeClr val="accent1"/>
          </a:effectRef>
          <a:fontRef idx="minor">
            <a:schemeClr val="tx1"/>
          </a:fontRef>
        </p:style>
      </p:cxnSp>
      <p:sp>
        <p:nvSpPr>
          <p:cNvPr id="44" name="Content Placeholder 2">
            <a:extLst>
              <a:ext uri="{FF2B5EF4-FFF2-40B4-BE49-F238E27FC236}">
                <a16:creationId xmlns:a16="http://schemas.microsoft.com/office/drawing/2014/main" id="{83F14BCF-D739-A446-90E8-17BEC15517B0}"/>
              </a:ext>
            </a:extLst>
          </p:cNvPr>
          <p:cNvSpPr>
            <a:spLocks noGrp="1"/>
          </p:cNvSpPr>
          <p:nvPr>
            <p:ph idx="1"/>
          </p:nvPr>
        </p:nvSpPr>
        <p:spPr>
          <a:xfrm>
            <a:off x="524884" y="558918"/>
            <a:ext cx="10959543" cy="914864"/>
          </a:xfrm>
        </p:spPr>
        <p:txBody>
          <a:bodyPr>
            <a:noAutofit/>
          </a:bodyPr>
          <a:lstStyle/>
          <a:p>
            <a:pPr marL="0" indent="0" algn="ctr">
              <a:lnSpc>
                <a:spcPct val="100000"/>
              </a:lnSpc>
              <a:spcBef>
                <a:spcPts val="0"/>
              </a:spcBef>
              <a:buNone/>
            </a:pPr>
            <a:r>
              <a:rPr lang="en-US" sz="4000" b="1" i="1" dirty="0"/>
              <a:t>Wait </a:t>
            </a:r>
            <a:r>
              <a:rPr lang="en-US" sz="4000" i="1" dirty="0"/>
              <a:t>and</a:t>
            </a:r>
            <a:r>
              <a:rPr lang="en-US" sz="4000" b="1" i="1" dirty="0"/>
              <a:t> Retry</a:t>
            </a:r>
            <a:r>
              <a:rPr lang="en-US" sz="4000" i="1" dirty="0"/>
              <a:t> Strategy</a:t>
            </a:r>
          </a:p>
        </p:txBody>
      </p:sp>
    </p:spTree>
    <p:extLst>
      <p:ext uri="{BB962C8B-B14F-4D97-AF65-F5344CB8AC3E}">
        <p14:creationId xmlns:p14="http://schemas.microsoft.com/office/powerpoint/2010/main" val="3698009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3F709-82ED-AB4C-A6EC-ADD239849AD9}"/>
              </a:ext>
            </a:extLst>
          </p:cNvPr>
          <p:cNvSpPr/>
          <p:nvPr/>
        </p:nvSpPr>
        <p:spPr>
          <a:xfrm>
            <a:off x="4611871" y="1508755"/>
            <a:ext cx="2695301" cy="871433"/>
          </a:xfrm>
          <a:prstGeom prst="rect">
            <a:avLst/>
          </a:prstGeom>
          <a:solidFill>
            <a:schemeClr val="accent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Make Request</a:t>
            </a:r>
          </a:p>
        </p:txBody>
      </p:sp>
      <p:sp>
        <p:nvSpPr>
          <p:cNvPr id="7" name="Diamond 6">
            <a:extLst>
              <a:ext uri="{FF2B5EF4-FFF2-40B4-BE49-F238E27FC236}">
                <a16:creationId xmlns:a16="http://schemas.microsoft.com/office/drawing/2014/main" id="{43C25D00-E8EF-D348-A537-E15054E9F27C}"/>
              </a:ext>
            </a:extLst>
          </p:cNvPr>
          <p:cNvSpPr/>
          <p:nvPr/>
        </p:nvSpPr>
        <p:spPr>
          <a:xfrm>
            <a:off x="4611870" y="3299496"/>
            <a:ext cx="2695301" cy="1370494"/>
          </a:xfrm>
          <a:prstGeom prst="diamond">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Slow?</a:t>
            </a:r>
          </a:p>
        </p:txBody>
      </p:sp>
      <p:sp>
        <p:nvSpPr>
          <p:cNvPr id="10" name="Rectangle 9">
            <a:extLst>
              <a:ext uri="{FF2B5EF4-FFF2-40B4-BE49-F238E27FC236}">
                <a16:creationId xmlns:a16="http://schemas.microsoft.com/office/drawing/2014/main" id="{4F5F8B65-FBF9-4141-B7B1-AC43F3D2FFFD}"/>
              </a:ext>
            </a:extLst>
          </p:cNvPr>
          <p:cNvSpPr/>
          <p:nvPr/>
        </p:nvSpPr>
        <p:spPr>
          <a:xfrm>
            <a:off x="4611870" y="5469278"/>
            <a:ext cx="2695301" cy="871432"/>
          </a:xfrm>
          <a:prstGeom prst="rect">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Return Response</a:t>
            </a:r>
          </a:p>
        </p:txBody>
      </p:sp>
      <p:cxnSp>
        <p:nvCxnSpPr>
          <p:cNvPr id="12" name="Straight Arrow Connector 11">
            <a:extLst>
              <a:ext uri="{FF2B5EF4-FFF2-40B4-BE49-F238E27FC236}">
                <a16:creationId xmlns:a16="http://schemas.microsoft.com/office/drawing/2014/main" id="{DF54A09F-D5EF-234B-BCCB-38AF0D0B24EC}"/>
              </a:ext>
            </a:extLst>
          </p:cNvPr>
          <p:cNvCxnSpPr>
            <a:stCxn id="4" idx="2"/>
            <a:endCxn id="7" idx="0"/>
          </p:cNvCxnSpPr>
          <p:nvPr/>
        </p:nvCxnSpPr>
        <p:spPr>
          <a:xfrm flipH="1">
            <a:off x="5959521" y="2380188"/>
            <a:ext cx="1" cy="919308"/>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53B62A2-620E-5443-B11C-0F3671B3C27C}"/>
              </a:ext>
            </a:extLst>
          </p:cNvPr>
          <p:cNvCxnSpPr>
            <a:cxnSpLocks/>
            <a:stCxn id="7" idx="1"/>
          </p:cNvCxnSpPr>
          <p:nvPr/>
        </p:nvCxnSpPr>
        <p:spPr>
          <a:xfrm flipH="1">
            <a:off x="3741574" y="3984743"/>
            <a:ext cx="870296" cy="0"/>
          </a:xfrm>
          <a:prstGeom prst="straightConnector1">
            <a:avLst/>
          </a:prstGeom>
          <a:ln w="60325">
            <a:solidFill>
              <a:schemeClr val="tx1"/>
            </a:solidFill>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C49EA55B-F745-5444-9F19-F64AD9FC3CA4}"/>
              </a:ext>
            </a:extLst>
          </p:cNvPr>
          <p:cNvCxnSpPr>
            <a:cxnSpLocks/>
            <a:stCxn id="7" idx="2"/>
          </p:cNvCxnSpPr>
          <p:nvPr/>
        </p:nvCxnSpPr>
        <p:spPr>
          <a:xfrm rot="16200000" flipH="1">
            <a:off x="5559876" y="5069634"/>
            <a:ext cx="799290" cy="1"/>
          </a:xfrm>
          <a:prstGeom prst="bent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29752BD-3CE7-AE43-B7D4-803281B1CCA1}"/>
              </a:ext>
            </a:extLst>
          </p:cNvPr>
          <p:cNvSpPr txBox="1"/>
          <p:nvPr/>
        </p:nvSpPr>
        <p:spPr>
          <a:xfrm>
            <a:off x="5712494" y="4776783"/>
            <a:ext cx="858982" cy="461665"/>
          </a:xfrm>
          <a:prstGeom prst="rect">
            <a:avLst/>
          </a:prstGeom>
          <a:noFill/>
        </p:spPr>
        <p:txBody>
          <a:bodyPr wrap="square" rtlCol="0">
            <a:spAutoFit/>
          </a:bodyPr>
          <a:lstStyle/>
          <a:p>
            <a:pPr algn="r"/>
            <a:r>
              <a:rPr lang="en-US" sz="2400" b="1" dirty="0"/>
              <a:t>No</a:t>
            </a:r>
          </a:p>
        </p:txBody>
      </p:sp>
      <p:sp>
        <p:nvSpPr>
          <p:cNvPr id="42" name="TextBox 41">
            <a:extLst>
              <a:ext uri="{FF2B5EF4-FFF2-40B4-BE49-F238E27FC236}">
                <a16:creationId xmlns:a16="http://schemas.microsoft.com/office/drawing/2014/main" id="{0DF5E1D3-5BAE-704E-BD28-0FA71E5F1EBC}"/>
              </a:ext>
            </a:extLst>
          </p:cNvPr>
          <p:cNvSpPr txBox="1"/>
          <p:nvPr/>
        </p:nvSpPr>
        <p:spPr>
          <a:xfrm>
            <a:off x="3865418" y="3411287"/>
            <a:ext cx="858982" cy="461665"/>
          </a:xfrm>
          <a:prstGeom prst="rect">
            <a:avLst/>
          </a:prstGeom>
          <a:noFill/>
        </p:spPr>
        <p:txBody>
          <a:bodyPr wrap="square" rtlCol="0">
            <a:spAutoFit/>
          </a:bodyPr>
          <a:lstStyle/>
          <a:p>
            <a:pPr algn="ctr"/>
            <a:r>
              <a:rPr lang="en-US" sz="2400" b="1" dirty="0"/>
              <a:t>Yes</a:t>
            </a:r>
          </a:p>
        </p:txBody>
      </p:sp>
      <p:sp>
        <p:nvSpPr>
          <p:cNvPr id="16" name="Rectangle 15">
            <a:extLst>
              <a:ext uri="{FF2B5EF4-FFF2-40B4-BE49-F238E27FC236}">
                <a16:creationId xmlns:a16="http://schemas.microsoft.com/office/drawing/2014/main" id="{470E84EA-AED4-FF48-BF7E-A9E34277FDF9}"/>
              </a:ext>
            </a:extLst>
          </p:cNvPr>
          <p:cNvSpPr/>
          <p:nvPr/>
        </p:nvSpPr>
        <p:spPr>
          <a:xfrm>
            <a:off x="1046273" y="3531915"/>
            <a:ext cx="2695301" cy="871432"/>
          </a:xfrm>
          <a:prstGeom prst="rect">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Fail</a:t>
            </a:r>
          </a:p>
        </p:txBody>
      </p:sp>
      <p:sp>
        <p:nvSpPr>
          <p:cNvPr id="44" name="Content Placeholder 2">
            <a:extLst>
              <a:ext uri="{FF2B5EF4-FFF2-40B4-BE49-F238E27FC236}">
                <a16:creationId xmlns:a16="http://schemas.microsoft.com/office/drawing/2014/main" id="{83F14BCF-D739-A446-90E8-17BEC15517B0}"/>
              </a:ext>
            </a:extLst>
          </p:cNvPr>
          <p:cNvSpPr>
            <a:spLocks noGrp="1"/>
          </p:cNvSpPr>
          <p:nvPr>
            <p:ph idx="1"/>
          </p:nvPr>
        </p:nvSpPr>
        <p:spPr>
          <a:xfrm>
            <a:off x="524884" y="558918"/>
            <a:ext cx="10959543" cy="914864"/>
          </a:xfrm>
        </p:spPr>
        <p:txBody>
          <a:bodyPr>
            <a:noAutofit/>
          </a:bodyPr>
          <a:lstStyle/>
          <a:p>
            <a:pPr marL="0" indent="0" algn="ctr">
              <a:lnSpc>
                <a:spcPct val="100000"/>
              </a:lnSpc>
              <a:spcBef>
                <a:spcPts val="0"/>
              </a:spcBef>
              <a:buNone/>
            </a:pPr>
            <a:r>
              <a:rPr lang="en-US" sz="4000" b="1" i="1" dirty="0"/>
              <a:t>Timeout</a:t>
            </a:r>
            <a:r>
              <a:rPr lang="en-US" sz="4000" i="1" dirty="0"/>
              <a:t> Strategy</a:t>
            </a:r>
          </a:p>
        </p:txBody>
      </p:sp>
    </p:spTree>
    <p:extLst>
      <p:ext uri="{BB962C8B-B14F-4D97-AF65-F5344CB8AC3E}">
        <p14:creationId xmlns:p14="http://schemas.microsoft.com/office/powerpoint/2010/main" val="224389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3F709-82ED-AB4C-A6EC-ADD239849AD9}"/>
              </a:ext>
            </a:extLst>
          </p:cNvPr>
          <p:cNvSpPr/>
          <p:nvPr/>
        </p:nvSpPr>
        <p:spPr>
          <a:xfrm>
            <a:off x="721188" y="3068614"/>
            <a:ext cx="2695301" cy="871433"/>
          </a:xfrm>
          <a:prstGeom prst="rect">
            <a:avLst/>
          </a:prstGeom>
          <a:solidFill>
            <a:schemeClr val="accent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Make Request</a:t>
            </a:r>
          </a:p>
        </p:txBody>
      </p:sp>
      <p:cxnSp>
        <p:nvCxnSpPr>
          <p:cNvPr id="12" name="Straight Arrow Connector 11">
            <a:extLst>
              <a:ext uri="{FF2B5EF4-FFF2-40B4-BE49-F238E27FC236}">
                <a16:creationId xmlns:a16="http://schemas.microsoft.com/office/drawing/2014/main" id="{DF54A09F-D5EF-234B-BCCB-38AF0D0B24EC}"/>
              </a:ext>
            </a:extLst>
          </p:cNvPr>
          <p:cNvCxnSpPr>
            <a:cxnSpLocks/>
            <a:stCxn id="4" idx="3"/>
          </p:cNvCxnSpPr>
          <p:nvPr/>
        </p:nvCxnSpPr>
        <p:spPr>
          <a:xfrm>
            <a:off x="3416489" y="3504331"/>
            <a:ext cx="545911" cy="0"/>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4" name="Content Placeholder 2">
            <a:extLst>
              <a:ext uri="{FF2B5EF4-FFF2-40B4-BE49-F238E27FC236}">
                <a16:creationId xmlns:a16="http://schemas.microsoft.com/office/drawing/2014/main" id="{83F14BCF-D739-A446-90E8-17BEC15517B0}"/>
              </a:ext>
            </a:extLst>
          </p:cNvPr>
          <p:cNvSpPr>
            <a:spLocks noGrp="1"/>
          </p:cNvSpPr>
          <p:nvPr>
            <p:ph idx="1"/>
          </p:nvPr>
        </p:nvSpPr>
        <p:spPr>
          <a:xfrm>
            <a:off x="524884" y="558918"/>
            <a:ext cx="10959543" cy="914864"/>
          </a:xfrm>
        </p:spPr>
        <p:txBody>
          <a:bodyPr>
            <a:noAutofit/>
          </a:bodyPr>
          <a:lstStyle/>
          <a:p>
            <a:pPr marL="0" indent="0" algn="ctr">
              <a:lnSpc>
                <a:spcPct val="100000"/>
              </a:lnSpc>
              <a:spcBef>
                <a:spcPts val="0"/>
              </a:spcBef>
              <a:buNone/>
            </a:pPr>
            <a:r>
              <a:rPr lang="en-US" sz="4000" b="1" i="1" dirty="0"/>
              <a:t>Circuit Breaker </a:t>
            </a:r>
            <a:r>
              <a:rPr lang="en-US" sz="4000" i="1" dirty="0"/>
              <a:t>Strategy</a:t>
            </a:r>
          </a:p>
        </p:txBody>
      </p:sp>
      <p:pic>
        <p:nvPicPr>
          <p:cNvPr id="73" name="Picture 72">
            <a:extLst>
              <a:ext uri="{FF2B5EF4-FFF2-40B4-BE49-F238E27FC236}">
                <a16:creationId xmlns:a16="http://schemas.microsoft.com/office/drawing/2014/main" id="{123A39E1-6F16-284D-A73B-101FB0763E36}"/>
              </a:ext>
            </a:extLst>
          </p:cNvPr>
          <p:cNvPicPr>
            <a:picLocks noChangeAspect="1"/>
          </p:cNvPicPr>
          <p:nvPr/>
        </p:nvPicPr>
        <p:blipFill>
          <a:blip r:embed="rId2"/>
          <a:stretch>
            <a:fillRect/>
          </a:stretch>
        </p:blipFill>
        <p:spPr>
          <a:xfrm>
            <a:off x="4087906" y="1830883"/>
            <a:ext cx="4271724" cy="4218327"/>
          </a:xfrm>
          <a:prstGeom prst="rect">
            <a:avLst/>
          </a:prstGeom>
          <a:ln w="41275">
            <a:noFill/>
          </a:ln>
        </p:spPr>
      </p:pic>
      <p:sp>
        <p:nvSpPr>
          <p:cNvPr id="96" name="Rectangle 95">
            <a:extLst>
              <a:ext uri="{FF2B5EF4-FFF2-40B4-BE49-F238E27FC236}">
                <a16:creationId xmlns:a16="http://schemas.microsoft.com/office/drawing/2014/main" id="{445DCED8-C0CE-5845-A27A-D634E0A01F66}"/>
              </a:ext>
            </a:extLst>
          </p:cNvPr>
          <p:cNvSpPr/>
          <p:nvPr/>
        </p:nvSpPr>
        <p:spPr>
          <a:xfrm>
            <a:off x="8789126" y="3068614"/>
            <a:ext cx="2695301" cy="871432"/>
          </a:xfrm>
          <a:prstGeom prst="rect">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Return Response</a:t>
            </a:r>
          </a:p>
        </p:txBody>
      </p:sp>
      <p:cxnSp>
        <p:nvCxnSpPr>
          <p:cNvPr id="97" name="Straight Arrow Connector 96">
            <a:extLst>
              <a:ext uri="{FF2B5EF4-FFF2-40B4-BE49-F238E27FC236}">
                <a16:creationId xmlns:a16="http://schemas.microsoft.com/office/drawing/2014/main" id="{5B248D7C-05B1-C14E-AD36-D975D40EE494}"/>
              </a:ext>
            </a:extLst>
          </p:cNvPr>
          <p:cNvCxnSpPr>
            <a:cxnSpLocks/>
          </p:cNvCxnSpPr>
          <p:nvPr/>
        </p:nvCxnSpPr>
        <p:spPr>
          <a:xfrm>
            <a:off x="8243215" y="3504330"/>
            <a:ext cx="545911" cy="0"/>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859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00397" y="5831173"/>
            <a:ext cx="457200" cy="457200"/>
          </a:xfrm>
          <a:prstGeom prst="rect">
            <a:avLst/>
          </a:prstGeom>
        </p:spPr>
      </p:pic>
      <p:pic>
        <p:nvPicPr>
          <p:cNvPr id="7" name="Picture 6"/>
          <p:cNvPicPr>
            <a:picLocks noChangeAspect="1"/>
          </p:cNvPicPr>
          <p:nvPr/>
        </p:nvPicPr>
        <p:blipFill>
          <a:blip r:embed="rId4"/>
          <a:stretch>
            <a:fillRect/>
          </a:stretch>
        </p:blipFill>
        <p:spPr>
          <a:xfrm>
            <a:off x="2216671" y="5831173"/>
            <a:ext cx="457200" cy="457200"/>
          </a:xfrm>
          <a:prstGeom prst="rect">
            <a:avLst/>
          </a:prstGeom>
        </p:spPr>
      </p:pic>
      <p:pic>
        <p:nvPicPr>
          <p:cNvPr id="8" name="Picture 7"/>
          <p:cNvPicPr>
            <a:picLocks noChangeAspect="1"/>
          </p:cNvPicPr>
          <p:nvPr/>
        </p:nvPicPr>
        <p:blipFill>
          <a:blip r:embed="rId5"/>
          <a:stretch>
            <a:fillRect/>
          </a:stretch>
        </p:blipFill>
        <p:spPr>
          <a:xfrm>
            <a:off x="384123" y="5831173"/>
            <a:ext cx="457200" cy="457200"/>
          </a:xfrm>
          <a:prstGeom prst="rect">
            <a:avLst/>
          </a:prstGeom>
        </p:spPr>
      </p:pic>
      <p:pic>
        <p:nvPicPr>
          <p:cNvPr id="9" name="Picture 8"/>
          <p:cNvPicPr>
            <a:picLocks noChangeAspect="1"/>
          </p:cNvPicPr>
          <p:nvPr/>
        </p:nvPicPr>
        <p:blipFill>
          <a:blip r:embed="rId6"/>
          <a:stretch>
            <a:fillRect/>
          </a:stretch>
        </p:blipFill>
        <p:spPr>
          <a:xfrm>
            <a:off x="3132945" y="5831173"/>
            <a:ext cx="457200" cy="457200"/>
          </a:xfrm>
          <a:prstGeom prst="rect">
            <a:avLst/>
          </a:prstGeom>
        </p:spPr>
      </p:pic>
      <p:sp>
        <p:nvSpPr>
          <p:cNvPr id="10" name="TextBox 9"/>
          <p:cNvSpPr txBox="1"/>
          <p:nvPr/>
        </p:nvSpPr>
        <p:spPr>
          <a:xfrm>
            <a:off x="6190845" y="5765153"/>
            <a:ext cx="5246650" cy="523220"/>
          </a:xfrm>
          <a:prstGeom prst="rect">
            <a:avLst/>
          </a:prstGeom>
          <a:noFill/>
        </p:spPr>
        <p:txBody>
          <a:bodyPr wrap="square" rtlCol="0">
            <a:spAutoFit/>
          </a:bodyPr>
          <a:lstStyle/>
          <a:p>
            <a:pPr algn="r"/>
            <a:r>
              <a:rPr lang="en-US" sz="2800" dirty="0"/>
              <a:t>@</a:t>
            </a:r>
            <a:r>
              <a:rPr lang="en-US" sz="2800" dirty="0" err="1"/>
              <a:t>neekgreen</a:t>
            </a:r>
            <a:r>
              <a:rPr lang="en-US" sz="2800" dirty="0"/>
              <a:t> | Nicholas Myers</a:t>
            </a:r>
          </a:p>
        </p:txBody>
      </p:sp>
      <p:pic>
        <p:nvPicPr>
          <p:cNvPr id="3" name="Picture 2"/>
          <p:cNvPicPr>
            <a:picLocks noChangeAspect="1"/>
          </p:cNvPicPr>
          <p:nvPr/>
        </p:nvPicPr>
        <p:blipFill>
          <a:blip r:embed="rId7"/>
          <a:stretch>
            <a:fillRect/>
          </a:stretch>
        </p:blipFill>
        <p:spPr>
          <a:xfrm>
            <a:off x="4593653" y="1716224"/>
            <a:ext cx="2857500" cy="2857500"/>
          </a:xfrm>
          <a:prstGeom prst="rect">
            <a:avLst/>
          </a:prstGeom>
        </p:spPr>
      </p:pic>
      <p:sp>
        <p:nvSpPr>
          <p:cNvPr id="4" name="TextBox 3"/>
          <p:cNvSpPr txBox="1"/>
          <p:nvPr/>
        </p:nvSpPr>
        <p:spPr>
          <a:xfrm>
            <a:off x="7451153" y="1495191"/>
            <a:ext cx="1564106" cy="923330"/>
          </a:xfrm>
          <a:prstGeom prst="rect">
            <a:avLst/>
          </a:prstGeom>
          <a:noFill/>
        </p:spPr>
        <p:txBody>
          <a:bodyPr wrap="square" rtlCol="0">
            <a:spAutoFit/>
          </a:bodyPr>
          <a:lstStyle/>
          <a:p>
            <a:r>
              <a:rPr lang="en-US" sz="5400" b="1" dirty="0"/>
              <a:t>14+</a:t>
            </a:r>
          </a:p>
        </p:txBody>
      </p:sp>
    </p:spTree>
    <p:extLst>
      <p:ext uri="{BB962C8B-B14F-4D97-AF65-F5344CB8AC3E}">
        <p14:creationId xmlns:p14="http://schemas.microsoft.com/office/powerpoint/2010/main" val="584280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43F709-82ED-AB4C-A6EC-ADD239849AD9}"/>
              </a:ext>
            </a:extLst>
          </p:cNvPr>
          <p:cNvSpPr/>
          <p:nvPr/>
        </p:nvSpPr>
        <p:spPr>
          <a:xfrm>
            <a:off x="4611871" y="1508755"/>
            <a:ext cx="2695301" cy="871433"/>
          </a:xfrm>
          <a:prstGeom prst="rect">
            <a:avLst/>
          </a:prstGeom>
          <a:solidFill>
            <a:schemeClr val="accent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Make Request</a:t>
            </a:r>
          </a:p>
        </p:txBody>
      </p:sp>
      <p:sp>
        <p:nvSpPr>
          <p:cNvPr id="7" name="Diamond 6">
            <a:extLst>
              <a:ext uri="{FF2B5EF4-FFF2-40B4-BE49-F238E27FC236}">
                <a16:creationId xmlns:a16="http://schemas.microsoft.com/office/drawing/2014/main" id="{43C25D00-E8EF-D348-A537-E15054E9F27C}"/>
              </a:ext>
            </a:extLst>
          </p:cNvPr>
          <p:cNvSpPr/>
          <p:nvPr/>
        </p:nvSpPr>
        <p:spPr>
          <a:xfrm>
            <a:off x="4611870" y="3299496"/>
            <a:ext cx="2695301" cy="1370494"/>
          </a:xfrm>
          <a:prstGeom prst="diamond">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OK?</a:t>
            </a:r>
          </a:p>
        </p:txBody>
      </p:sp>
      <p:sp>
        <p:nvSpPr>
          <p:cNvPr id="10" name="Rectangle 9">
            <a:extLst>
              <a:ext uri="{FF2B5EF4-FFF2-40B4-BE49-F238E27FC236}">
                <a16:creationId xmlns:a16="http://schemas.microsoft.com/office/drawing/2014/main" id="{4F5F8B65-FBF9-4141-B7B1-AC43F3D2FFFD}"/>
              </a:ext>
            </a:extLst>
          </p:cNvPr>
          <p:cNvSpPr/>
          <p:nvPr/>
        </p:nvSpPr>
        <p:spPr>
          <a:xfrm>
            <a:off x="4605520" y="5469307"/>
            <a:ext cx="2695301" cy="871432"/>
          </a:xfrm>
          <a:prstGeom prst="rect">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Return Response</a:t>
            </a:r>
          </a:p>
        </p:txBody>
      </p:sp>
      <p:cxnSp>
        <p:nvCxnSpPr>
          <p:cNvPr id="12" name="Straight Arrow Connector 11">
            <a:extLst>
              <a:ext uri="{FF2B5EF4-FFF2-40B4-BE49-F238E27FC236}">
                <a16:creationId xmlns:a16="http://schemas.microsoft.com/office/drawing/2014/main" id="{DF54A09F-D5EF-234B-BCCB-38AF0D0B24EC}"/>
              </a:ext>
            </a:extLst>
          </p:cNvPr>
          <p:cNvCxnSpPr>
            <a:stCxn id="4" idx="2"/>
            <a:endCxn id="7" idx="0"/>
          </p:cNvCxnSpPr>
          <p:nvPr/>
        </p:nvCxnSpPr>
        <p:spPr>
          <a:xfrm flipH="1">
            <a:off x="5959521" y="2380188"/>
            <a:ext cx="1" cy="919308"/>
          </a:xfrm>
          <a:prstGeom prst="straightConnector1">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53B62A2-620E-5443-B11C-0F3671B3C27C}"/>
              </a:ext>
            </a:extLst>
          </p:cNvPr>
          <p:cNvCxnSpPr>
            <a:cxnSpLocks/>
            <a:stCxn id="7" idx="1"/>
          </p:cNvCxnSpPr>
          <p:nvPr/>
        </p:nvCxnSpPr>
        <p:spPr>
          <a:xfrm flipH="1">
            <a:off x="3741574" y="3984743"/>
            <a:ext cx="870296" cy="0"/>
          </a:xfrm>
          <a:prstGeom prst="straightConnector1">
            <a:avLst/>
          </a:prstGeom>
          <a:ln w="60325">
            <a:solidFill>
              <a:schemeClr val="tx1"/>
            </a:solidFill>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C49EA55B-F745-5444-9F19-F64AD9FC3CA4}"/>
              </a:ext>
            </a:extLst>
          </p:cNvPr>
          <p:cNvCxnSpPr>
            <a:cxnSpLocks/>
            <a:stCxn id="7" idx="2"/>
            <a:endCxn id="10" idx="0"/>
          </p:cNvCxnSpPr>
          <p:nvPr/>
        </p:nvCxnSpPr>
        <p:spPr>
          <a:xfrm rot="5400000">
            <a:off x="5556688" y="5066473"/>
            <a:ext cx="799317" cy="6350"/>
          </a:xfrm>
          <a:prstGeom prst="bentConnector3">
            <a:avLst>
              <a:gd name="adj1" fmla="val 50000"/>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9AB2C8F-74B5-9148-A7C8-61EBD6A04974}"/>
              </a:ext>
            </a:extLst>
          </p:cNvPr>
          <p:cNvSpPr txBox="1"/>
          <p:nvPr/>
        </p:nvSpPr>
        <p:spPr>
          <a:xfrm>
            <a:off x="6004655" y="4842046"/>
            <a:ext cx="858982" cy="461665"/>
          </a:xfrm>
          <a:prstGeom prst="rect">
            <a:avLst/>
          </a:prstGeom>
          <a:noFill/>
        </p:spPr>
        <p:txBody>
          <a:bodyPr wrap="square" rtlCol="0">
            <a:spAutoFit/>
          </a:bodyPr>
          <a:lstStyle/>
          <a:p>
            <a:r>
              <a:rPr lang="en-US" sz="2400" b="1" dirty="0"/>
              <a:t>Yes</a:t>
            </a:r>
          </a:p>
        </p:txBody>
      </p:sp>
      <p:sp>
        <p:nvSpPr>
          <p:cNvPr id="42" name="TextBox 41">
            <a:extLst>
              <a:ext uri="{FF2B5EF4-FFF2-40B4-BE49-F238E27FC236}">
                <a16:creationId xmlns:a16="http://schemas.microsoft.com/office/drawing/2014/main" id="{0DF5E1D3-5BAE-704E-BD28-0FA71E5F1EBC}"/>
              </a:ext>
            </a:extLst>
          </p:cNvPr>
          <p:cNvSpPr txBox="1"/>
          <p:nvPr/>
        </p:nvSpPr>
        <p:spPr>
          <a:xfrm>
            <a:off x="3865418" y="3411287"/>
            <a:ext cx="858982" cy="461665"/>
          </a:xfrm>
          <a:prstGeom prst="rect">
            <a:avLst/>
          </a:prstGeom>
          <a:noFill/>
        </p:spPr>
        <p:txBody>
          <a:bodyPr wrap="square" rtlCol="0">
            <a:spAutoFit/>
          </a:bodyPr>
          <a:lstStyle/>
          <a:p>
            <a:pPr algn="ctr"/>
            <a:r>
              <a:rPr lang="en-US" sz="2400" b="1" dirty="0"/>
              <a:t>No</a:t>
            </a:r>
          </a:p>
        </p:txBody>
      </p:sp>
      <p:sp>
        <p:nvSpPr>
          <p:cNvPr id="16" name="Rectangle 15">
            <a:extLst>
              <a:ext uri="{FF2B5EF4-FFF2-40B4-BE49-F238E27FC236}">
                <a16:creationId xmlns:a16="http://schemas.microsoft.com/office/drawing/2014/main" id="{470E84EA-AED4-FF48-BF7E-A9E34277FDF9}"/>
              </a:ext>
            </a:extLst>
          </p:cNvPr>
          <p:cNvSpPr/>
          <p:nvPr/>
        </p:nvSpPr>
        <p:spPr>
          <a:xfrm>
            <a:off x="1046273" y="3512970"/>
            <a:ext cx="2695301" cy="871432"/>
          </a:xfrm>
          <a:prstGeom prst="rect">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Return Custom Response</a:t>
            </a:r>
          </a:p>
        </p:txBody>
      </p:sp>
      <p:sp>
        <p:nvSpPr>
          <p:cNvPr id="44" name="Content Placeholder 2">
            <a:extLst>
              <a:ext uri="{FF2B5EF4-FFF2-40B4-BE49-F238E27FC236}">
                <a16:creationId xmlns:a16="http://schemas.microsoft.com/office/drawing/2014/main" id="{83F14BCF-D739-A446-90E8-17BEC15517B0}"/>
              </a:ext>
            </a:extLst>
          </p:cNvPr>
          <p:cNvSpPr>
            <a:spLocks noGrp="1"/>
          </p:cNvSpPr>
          <p:nvPr>
            <p:ph idx="1"/>
          </p:nvPr>
        </p:nvSpPr>
        <p:spPr>
          <a:xfrm>
            <a:off x="524884" y="558918"/>
            <a:ext cx="10959543" cy="914864"/>
          </a:xfrm>
        </p:spPr>
        <p:txBody>
          <a:bodyPr>
            <a:noAutofit/>
          </a:bodyPr>
          <a:lstStyle/>
          <a:p>
            <a:pPr marL="0" indent="0" algn="ctr">
              <a:lnSpc>
                <a:spcPct val="100000"/>
              </a:lnSpc>
              <a:spcBef>
                <a:spcPts val="0"/>
              </a:spcBef>
              <a:buNone/>
            </a:pPr>
            <a:r>
              <a:rPr lang="en-US" sz="4000" b="1" i="1" dirty="0"/>
              <a:t>Fallback</a:t>
            </a:r>
            <a:r>
              <a:rPr lang="en-US" sz="4000" i="1" dirty="0"/>
              <a:t> Strategy</a:t>
            </a:r>
          </a:p>
        </p:txBody>
      </p:sp>
    </p:spTree>
    <p:extLst>
      <p:ext uri="{BB962C8B-B14F-4D97-AF65-F5344CB8AC3E}">
        <p14:creationId xmlns:p14="http://schemas.microsoft.com/office/powerpoint/2010/main" val="1623872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D1051C-2FAE-3841-8F9E-986AE10A5BBA}"/>
              </a:ext>
            </a:extLst>
          </p:cNvPr>
          <p:cNvPicPr>
            <a:picLocks noChangeAspect="1"/>
          </p:cNvPicPr>
          <p:nvPr/>
        </p:nvPicPr>
        <p:blipFill>
          <a:blip r:embed="rId2"/>
          <a:stretch>
            <a:fillRect/>
          </a:stretch>
        </p:blipFill>
        <p:spPr>
          <a:xfrm>
            <a:off x="1860883" y="577610"/>
            <a:ext cx="8582527" cy="5629128"/>
          </a:xfrm>
          <a:prstGeom prst="rect">
            <a:avLst/>
          </a:prstGeom>
        </p:spPr>
      </p:pic>
    </p:spTree>
    <p:extLst>
      <p:ext uri="{BB962C8B-B14F-4D97-AF65-F5344CB8AC3E}">
        <p14:creationId xmlns:p14="http://schemas.microsoft.com/office/powerpoint/2010/main" val="17400789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156FAF-E0F1-3844-97E7-99A7A259F004}"/>
              </a:ext>
            </a:extLst>
          </p:cNvPr>
          <p:cNvSpPr/>
          <p:nvPr/>
        </p:nvSpPr>
        <p:spPr>
          <a:xfrm>
            <a:off x="570804" y="2118357"/>
            <a:ext cx="3089564" cy="3118659"/>
          </a:xfrm>
          <a:prstGeom prst="rect">
            <a:avLst/>
          </a:prstGeom>
          <a:solidFill>
            <a:schemeClr val="accent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3600" dirty="0"/>
              <a:t>Resiliency 101</a:t>
            </a:r>
          </a:p>
        </p:txBody>
      </p:sp>
      <p:sp>
        <p:nvSpPr>
          <p:cNvPr id="5" name="Rectangle 4">
            <a:extLst>
              <a:ext uri="{FF2B5EF4-FFF2-40B4-BE49-F238E27FC236}">
                <a16:creationId xmlns:a16="http://schemas.microsoft.com/office/drawing/2014/main" id="{A34792AA-C839-D94B-AC5E-FD3C0B99AF8B}"/>
              </a:ext>
            </a:extLst>
          </p:cNvPr>
          <p:cNvSpPr/>
          <p:nvPr/>
        </p:nvSpPr>
        <p:spPr>
          <a:xfrm>
            <a:off x="4544289" y="2118357"/>
            <a:ext cx="3089564" cy="3118659"/>
          </a:xfrm>
          <a:prstGeom prst="rect">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3600" dirty="0"/>
              <a:t>Strategies for Building Resilience</a:t>
            </a:r>
          </a:p>
        </p:txBody>
      </p:sp>
      <p:sp>
        <p:nvSpPr>
          <p:cNvPr id="6" name="Rectangle 5">
            <a:extLst>
              <a:ext uri="{FF2B5EF4-FFF2-40B4-BE49-F238E27FC236}">
                <a16:creationId xmlns:a16="http://schemas.microsoft.com/office/drawing/2014/main" id="{49722A2C-8065-9B4D-9091-0E052BD439DA}"/>
              </a:ext>
            </a:extLst>
          </p:cNvPr>
          <p:cNvSpPr/>
          <p:nvPr/>
        </p:nvSpPr>
        <p:spPr>
          <a:xfrm>
            <a:off x="8517774" y="2118356"/>
            <a:ext cx="3089564" cy="3118659"/>
          </a:xfrm>
          <a:prstGeom prst="rect">
            <a:avLst/>
          </a:prstGeom>
          <a:solidFill>
            <a:schemeClr val="accent2"/>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r>
              <a:rPr lang="en-US" sz="3600" dirty="0"/>
              <a:t>.NET Core 2.1 Resiliency Features</a:t>
            </a:r>
          </a:p>
        </p:txBody>
      </p:sp>
      <p:sp>
        <p:nvSpPr>
          <p:cNvPr id="7" name="Down Arrow 6">
            <a:extLst>
              <a:ext uri="{FF2B5EF4-FFF2-40B4-BE49-F238E27FC236}">
                <a16:creationId xmlns:a16="http://schemas.microsoft.com/office/drawing/2014/main" id="{71A962B6-B405-6746-B062-32B90349D7DB}"/>
              </a:ext>
            </a:extLst>
          </p:cNvPr>
          <p:cNvSpPr/>
          <p:nvPr/>
        </p:nvSpPr>
        <p:spPr>
          <a:xfrm>
            <a:off x="9213272" y="1064029"/>
            <a:ext cx="1698567" cy="79802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31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AC86A6-C2B4-5742-87F6-A3DEBB3EED02}"/>
              </a:ext>
            </a:extLst>
          </p:cNvPr>
          <p:cNvPicPr>
            <a:picLocks noChangeAspect="1"/>
          </p:cNvPicPr>
          <p:nvPr/>
        </p:nvPicPr>
        <p:blipFill>
          <a:blip r:embed="rId2"/>
          <a:stretch>
            <a:fillRect/>
          </a:stretch>
        </p:blipFill>
        <p:spPr>
          <a:xfrm>
            <a:off x="614597" y="639326"/>
            <a:ext cx="10901401" cy="5191848"/>
          </a:xfrm>
          <a:prstGeom prst="rect">
            <a:avLst/>
          </a:prstGeom>
        </p:spPr>
      </p:pic>
      <p:sp>
        <p:nvSpPr>
          <p:cNvPr id="3" name="TextBox 2">
            <a:extLst>
              <a:ext uri="{FF2B5EF4-FFF2-40B4-BE49-F238E27FC236}">
                <a16:creationId xmlns:a16="http://schemas.microsoft.com/office/drawing/2014/main" id="{E5F9814C-96EC-EE4D-B0BD-BCEBE15681FB}"/>
              </a:ext>
            </a:extLst>
          </p:cNvPr>
          <p:cNvSpPr txBox="1"/>
          <p:nvPr/>
        </p:nvSpPr>
        <p:spPr>
          <a:xfrm>
            <a:off x="816442" y="6160957"/>
            <a:ext cx="10479231" cy="307777"/>
          </a:xfrm>
          <a:prstGeom prst="rect">
            <a:avLst/>
          </a:prstGeom>
          <a:noFill/>
        </p:spPr>
        <p:txBody>
          <a:bodyPr wrap="square" rtlCol="0">
            <a:spAutoFit/>
          </a:bodyPr>
          <a:lstStyle/>
          <a:p>
            <a:pPr algn="ctr"/>
            <a:r>
              <a:rPr lang="en-US" sz="1400" dirty="0"/>
              <a:t>https://</a:t>
            </a:r>
            <a:r>
              <a:rPr lang="en-US" sz="1400" dirty="0" err="1"/>
              <a:t>blogs.msdn.microsoft.com</a:t>
            </a:r>
            <a:r>
              <a:rPr lang="en-US" sz="1400" dirty="0"/>
              <a:t>/</a:t>
            </a:r>
            <a:r>
              <a:rPr lang="en-US" sz="1400" dirty="0" err="1"/>
              <a:t>dotnet</a:t>
            </a:r>
            <a:r>
              <a:rPr lang="en-US" sz="1400" dirty="0"/>
              <a:t>/2018/05/30/announcing-net-core-2-1/</a:t>
            </a:r>
          </a:p>
        </p:txBody>
      </p:sp>
    </p:spTree>
    <p:extLst>
      <p:ext uri="{BB962C8B-B14F-4D97-AF65-F5344CB8AC3E}">
        <p14:creationId xmlns:p14="http://schemas.microsoft.com/office/powerpoint/2010/main" val="548259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FADF0A-F216-E54E-8476-AA2E1330E6F3}"/>
              </a:ext>
            </a:extLst>
          </p:cNvPr>
          <p:cNvPicPr>
            <a:picLocks noChangeAspect="1"/>
          </p:cNvPicPr>
          <p:nvPr/>
        </p:nvPicPr>
        <p:blipFill>
          <a:blip r:embed="rId2"/>
          <a:stretch>
            <a:fillRect/>
          </a:stretch>
        </p:blipFill>
        <p:spPr>
          <a:xfrm>
            <a:off x="719528" y="719527"/>
            <a:ext cx="10774552" cy="5254439"/>
          </a:xfrm>
          <a:prstGeom prst="rect">
            <a:avLst/>
          </a:prstGeom>
        </p:spPr>
      </p:pic>
      <p:sp>
        <p:nvSpPr>
          <p:cNvPr id="5" name="TextBox 4">
            <a:extLst>
              <a:ext uri="{FF2B5EF4-FFF2-40B4-BE49-F238E27FC236}">
                <a16:creationId xmlns:a16="http://schemas.microsoft.com/office/drawing/2014/main" id="{9E04764A-B1FE-2547-AE4F-BA5B8E6F0888}"/>
              </a:ext>
            </a:extLst>
          </p:cNvPr>
          <p:cNvSpPr txBox="1"/>
          <p:nvPr/>
        </p:nvSpPr>
        <p:spPr>
          <a:xfrm>
            <a:off x="816442" y="6160957"/>
            <a:ext cx="10479231" cy="307777"/>
          </a:xfrm>
          <a:prstGeom prst="rect">
            <a:avLst/>
          </a:prstGeom>
          <a:noFill/>
        </p:spPr>
        <p:txBody>
          <a:bodyPr wrap="square" rtlCol="0">
            <a:spAutoFit/>
          </a:bodyPr>
          <a:lstStyle/>
          <a:p>
            <a:pPr algn="ctr"/>
            <a:r>
              <a:rPr lang="en-US" sz="1400" dirty="0"/>
              <a:t>https://</a:t>
            </a:r>
            <a:r>
              <a:rPr lang="en-US" sz="1400" dirty="0" err="1"/>
              <a:t>blogs.msdn.microsoft.com</a:t>
            </a:r>
            <a:r>
              <a:rPr lang="en-US" sz="1400" dirty="0"/>
              <a:t>/</a:t>
            </a:r>
            <a:r>
              <a:rPr lang="en-US" sz="1400" dirty="0" err="1"/>
              <a:t>dotnet</a:t>
            </a:r>
            <a:r>
              <a:rPr lang="en-US" sz="1400" dirty="0"/>
              <a:t>/2018/06/20/net-core-2-0-will-reach-end-of-life-on-september-1-2018/</a:t>
            </a:r>
          </a:p>
        </p:txBody>
      </p:sp>
    </p:spTree>
    <p:extLst>
      <p:ext uri="{BB962C8B-B14F-4D97-AF65-F5344CB8AC3E}">
        <p14:creationId xmlns:p14="http://schemas.microsoft.com/office/powerpoint/2010/main" val="1224805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E1F2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566A12-A498-E545-A965-445F9D1A00BF}"/>
              </a:ext>
            </a:extLst>
          </p:cNvPr>
          <p:cNvPicPr>
            <a:picLocks noChangeAspect="1"/>
          </p:cNvPicPr>
          <p:nvPr/>
        </p:nvPicPr>
        <p:blipFill>
          <a:blip r:embed="rId2"/>
          <a:stretch>
            <a:fillRect/>
          </a:stretch>
        </p:blipFill>
        <p:spPr>
          <a:xfrm>
            <a:off x="2797369" y="2036678"/>
            <a:ext cx="6807841" cy="2856163"/>
          </a:xfrm>
          <a:prstGeom prst="rect">
            <a:avLst/>
          </a:prstGeom>
        </p:spPr>
      </p:pic>
    </p:spTree>
    <p:extLst>
      <p:ext uri="{BB962C8B-B14F-4D97-AF65-F5344CB8AC3E}">
        <p14:creationId xmlns:p14="http://schemas.microsoft.com/office/powerpoint/2010/main" val="29988734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45CE06-8668-B345-8D7A-30AD79666613}"/>
              </a:ext>
            </a:extLst>
          </p:cNvPr>
          <p:cNvPicPr>
            <a:picLocks noChangeAspect="1"/>
          </p:cNvPicPr>
          <p:nvPr/>
        </p:nvPicPr>
        <p:blipFill>
          <a:blip r:embed="rId2"/>
          <a:stretch>
            <a:fillRect/>
          </a:stretch>
        </p:blipFill>
        <p:spPr>
          <a:xfrm>
            <a:off x="0" y="522911"/>
            <a:ext cx="12192000" cy="5812178"/>
          </a:xfrm>
          <a:prstGeom prst="rect">
            <a:avLst/>
          </a:prstGeom>
        </p:spPr>
      </p:pic>
    </p:spTree>
    <p:extLst>
      <p:ext uri="{BB962C8B-B14F-4D97-AF65-F5344CB8AC3E}">
        <p14:creationId xmlns:p14="http://schemas.microsoft.com/office/powerpoint/2010/main" val="34355039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E411BD-2BDE-0749-B96B-36FE6874A2BE}"/>
              </a:ext>
            </a:extLst>
          </p:cNvPr>
          <p:cNvSpPr txBox="1"/>
          <p:nvPr/>
        </p:nvSpPr>
        <p:spPr>
          <a:xfrm>
            <a:off x="731889" y="405535"/>
            <a:ext cx="10648335" cy="5909310"/>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C:\code\</a:t>
            </a:r>
            <a:r>
              <a:rPr lang="en-US" b="1" dirty="0" err="1">
                <a:latin typeface="Courier New" panose="02070309020205020404" pitchFamily="49" charset="0"/>
                <a:cs typeface="Courier New" panose="02070309020205020404" pitchFamily="49" charset="0"/>
              </a:rPr>
              <a:t>testapp</a:t>
            </a:r>
            <a:r>
              <a:rPr lang="en-US" b="1" dirty="0">
                <a:latin typeface="Courier New" panose="02070309020205020404" pitchFamily="49" charset="0"/>
                <a:cs typeface="Courier New" panose="02070309020205020404" pitchFamily="49" charset="0"/>
              </a:rPr>
              <a:t>&gt;</a:t>
            </a:r>
            <a:r>
              <a:rPr lang="en-US" b="1" dirty="0" err="1">
                <a:latin typeface="Courier New" panose="02070309020205020404" pitchFamily="49" charset="0"/>
                <a:cs typeface="Courier New" panose="02070309020205020404" pitchFamily="49" charset="0"/>
              </a:rPr>
              <a:t>dotnet</a:t>
            </a:r>
            <a:r>
              <a:rPr lang="en-US" b="1" dirty="0">
                <a:latin typeface="Courier New" panose="02070309020205020404" pitchFamily="49" charset="0"/>
                <a:cs typeface="Courier New" panose="02070309020205020404" pitchFamily="49" charset="0"/>
              </a:rPr>
              <a:t> run</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Compiling </a:t>
            </a:r>
            <a:r>
              <a:rPr lang="en-US" b="1" dirty="0" err="1">
                <a:latin typeface="Courier New" panose="02070309020205020404" pitchFamily="49" charset="0"/>
                <a:cs typeface="Courier New" panose="02070309020205020404" pitchFamily="49" charset="0"/>
              </a:rPr>
              <a:t>testapp</a:t>
            </a:r>
            <a:r>
              <a:rPr lang="en-US" b="1" dirty="0">
                <a:latin typeface="Courier New" panose="02070309020205020404" pitchFamily="49" charset="0"/>
                <a:cs typeface="Courier New" panose="02070309020205020404" pitchFamily="49" charset="0"/>
              </a:rPr>
              <a:t> for .</a:t>
            </a:r>
            <a:r>
              <a:rPr lang="en-US" b="1" dirty="0" err="1">
                <a:latin typeface="Courier New" panose="02070309020205020404" pitchFamily="49" charset="0"/>
                <a:cs typeface="Courier New" panose="02070309020205020404" pitchFamily="49" charset="0"/>
              </a:rPr>
              <a:t>NETCoreApp,Version</a:t>
            </a:r>
            <a:r>
              <a:rPr lang="en-US" b="1" dirty="0">
                <a:latin typeface="Courier New" panose="02070309020205020404" pitchFamily="49" charset="0"/>
                <a:cs typeface="Courier New" panose="02070309020205020404" pitchFamily="49" charset="0"/>
              </a:rPr>
              <a:t>=v2.1</a:t>
            </a:r>
            <a:br>
              <a:rPr lang="en-US" b="1" dirty="0">
                <a:latin typeface="Courier New" panose="02070309020205020404" pitchFamily="49" charset="0"/>
                <a:cs typeface="Courier New" panose="02070309020205020404" pitchFamily="49" charset="0"/>
              </a:rPr>
            </a:b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Compilation succeeded.</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0 Warning(s)</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0 Error(s)</a:t>
            </a:r>
            <a:br>
              <a:rPr lang="en-US" b="1" dirty="0">
                <a:latin typeface="Courier New" panose="02070309020205020404" pitchFamily="49" charset="0"/>
                <a:cs typeface="Courier New" panose="02070309020205020404" pitchFamily="49" charset="0"/>
              </a:rPr>
            </a:b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Time elapsed 00:00:01.2501667</a:t>
            </a:r>
            <a:br>
              <a:rPr lang="en-US" b="1" dirty="0">
                <a:latin typeface="Courier New" panose="02070309020205020404" pitchFamily="49" charset="0"/>
                <a:cs typeface="Courier New" panose="02070309020205020404" pitchFamily="49" charset="0"/>
              </a:rPr>
            </a:b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Starting connections</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OK</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OK</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OK</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OK</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OK</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OK</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OK</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OK</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OK</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OK</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Connections done</a:t>
            </a:r>
          </a:p>
        </p:txBody>
      </p:sp>
      <p:sp>
        <p:nvSpPr>
          <p:cNvPr id="5" name="TextBox 4">
            <a:extLst>
              <a:ext uri="{FF2B5EF4-FFF2-40B4-BE49-F238E27FC236}">
                <a16:creationId xmlns:a16="http://schemas.microsoft.com/office/drawing/2014/main" id="{DB3C6F81-B051-A246-9C8B-28F7C1128DB6}"/>
              </a:ext>
            </a:extLst>
          </p:cNvPr>
          <p:cNvSpPr txBox="1"/>
          <p:nvPr/>
        </p:nvSpPr>
        <p:spPr>
          <a:xfrm>
            <a:off x="816442" y="6160957"/>
            <a:ext cx="10479231" cy="307777"/>
          </a:xfrm>
          <a:prstGeom prst="rect">
            <a:avLst/>
          </a:prstGeom>
          <a:noFill/>
        </p:spPr>
        <p:txBody>
          <a:bodyPr wrap="square" rtlCol="0">
            <a:spAutoFit/>
          </a:bodyPr>
          <a:lstStyle/>
          <a:p>
            <a:pPr algn="ctr"/>
            <a:r>
              <a:rPr lang="en-US" sz="1400" dirty="0"/>
              <a:t>https://</a:t>
            </a:r>
            <a:r>
              <a:rPr lang="en-US" sz="1400" dirty="0" err="1"/>
              <a:t>aspnetmonsters.com</a:t>
            </a:r>
            <a:r>
              <a:rPr lang="en-US" sz="1400" dirty="0"/>
              <a:t>/2016/08/2016-08-27-httpclientwrong/</a:t>
            </a:r>
          </a:p>
        </p:txBody>
      </p:sp>
    </p:spTree>
    <p:extLst>
      <p:ext uri="{BB962C8B-B14F-4D97-AF65-F5344CB8AC3E}">
        <p14:creationId xmlns:p14="http://schemas.microsoft.com/office/powerpoint/2010/main" val="2938617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E411BD-2BDE-0749-B96B-36FE6874A2BE}"/>
              </a:ext>
            </a:extLst>
          </p:cNvPr>
          <p:cNvSpPr txBox="1"/>
          <p:nvPr/>
        </p:nvSpPr>
        <p:spPr>
          <a:xfrm>
            <a:off x="929148" y="1047135"/>
            <a:ext cx="10205883" cy="4801314"/>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C:\code\socket&gt;NETSTAT.EXE</a:t>
            </a:r>
          </a:p>
          <a:p>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Proto  Local Address          Foreign Address         State  </a:t>
            </a:r>
          </a:p>
          <a:p>
            <a:r>
              <a:rPr lang="en-US" b="1" dirty="0">
                <a:latin typeface="Courier New" panose="02070309020205020404" pitchFamily="49" charset="0"/>
                <a:cs typeface="Courier New" panose="02070309020205020404" pitchFamily="49" charset="0"/>
              </a:rPr>
              <a:t>TCP    10.211.55.6:12050      waws-prod-bay-017:http  TIME_WAIT  </a:t>
            </a:r>
          </a:p>
          <a:p>
            <a:r>
              <a:rPr lang="en-US" b="1" dirty="0">
                <a:latin typeface="Courier New" panose="02070309020205020404" pitchFamily="49" charset="0"/>
                <a:cs typeface="Courier New" panose="02070309020205020404" pitchFamily="49" charset="0"/>
              </a:rPr>
              <a:t>TCP    10.211.55.6:12051      waws-prod-bay-017:http  TIME_WAIT  </a:t>
            </a:r>
          </a:p>
          <a:p>
            <a:r>
              <a:rPr lang="en-US" b="1" dirty="0">
                <a:latin typeface="Courier New" panose="02070309020205020404" pitchFamily="49" charset="0"/>
                <a:cs typeface="Courier New" panose="02070309020205020404" pitchFamily="49" charset="0"/>
              </a:rPr>
              <a:t>TCP    10.211.55.6:12053      waws-prod-bay-017:http  TIME_WAIT  </a:t>
            </a:r>
          </a:p>
          <a:p>
            <a:r>
              <a:rPr lang="en-US" b="1" dirty="0">
                <a:latin typeface="Courier New" panose="02070309020205020404" pitchFamily="49" charset="0"/>
                <a:cs typeface="Courier New" panose="02070309020205020404" pitchFamily="49" charset="0"/>
              </a:rPr>
              <a:t>TCP    10.211.55.6:12054      waws-prod-bay-017:http  TIME_WAIT  </a:t>
            </a:r>
          </a:p>
          <a:p>
            <a:r>
              <a:rPr lang="en-US" b="1" dirty="0">
                <a:latin typeface="Courier New" panose="02070309020205020404" pitchFamily="49" charset="0"/>
                <a:cs typeface="Courier New" panose="02070309020205020404" pitchFamily="49" charset="0"/>
              </a:rPr>
              <a:t>TCP    10.211.55.6:12055      waws-prod-bay-017:http  TIME_WAIT  </a:t>
            </a:r>
          </a:p>
          <a:p>
            <a:r>
              <a:rPr lang="en-US" b="1" dirty="0">
                <a:latin typeface="Courier New" panose="02070309020205020404" pitchFamily="49" charset="0"/>
                <a:cs typeface="Courier New" panose="02070309020205020404" pitchFamily="49" charset="0"/>
              </a:rPr>
              <a:t>TCP    10.211.55.6:12056      waws-prod-bay-017:http  TIME_WAIT  </a:t>
            </a:r>
          </a:p>
          <a:p>
            <a:r>
              <a:rPr lang="en-US" b="1" dirty="0">
                <a:latin typeface="Courier New" panose="02070309020205020404" pitchFamily="49" charset="0"/>
                <a:cs typeface="Courier New" panose="02070309020205020404" pitchFamily="49" charset="0"/>
              </a:rPr>
              <a:t>TCP    10.211.55.6:12057      waws-prod-bay-017:http  TIME_WAIT  </a:t>
            </a:r>
          </a:p>
          <a:p>
            <a:r>
              <a:rPr lang="en-US" b="1" dirty="0">
                <a:latin typeface="Courier New" panose="02070309020205020404" pitchFamily="49" charset="0"/>
                <a:cs typeface="Courier New" panose="02070309020205020404" pitchFamily="49" charset="0"/>
              </a:rPr>
              <a:t>TCP    10.211.55.6:12058      waws-prod-bay-017:http  TIME_WAIT  </a:t>
            </a:r>
          </a:p>
          <a:p>
            <a:r>
              <a:rPr lang="en-US" b="1" dirty="0">
                <a:latin typeface="Courier New" panose="02070309020205020404" pitchFamily="49" charset="0"/>
                <a:cs typeface="Courier New" panose="02070309020205020404" pitchFamily="49" charset="0"/>
              </a:rPr>
              <a:t>TCP    10.211.55.6:12059      waws-prod-bay-017:http  TIME_WAIT  </a:t>
            </a:r>
          </a:p>
          <a:p>
            <a:r>
              <a:rPr lang="en-US" b="1" dirty="0">
                <a:latin typeface="Courier New" panose="02070309020205020404" pitchFamily="49" charset="0"/>
                <a:cs typeface="Courier New" panose="02070309020205020404" pitchFamily="49" charset="0"/>
              </a:rPr>
              <a:t>TCP    10.211.55.6:12060      waws-prod-bay-017:http  TIME_WAIT  </a:t>
            </a:r>
          </a:p>
          <a:p>
            <a:r>
              <a:rPr lang="en-US" b="1" dirty="0">
                <a:latin typeface="Courier New" panose="02070309020205020404" pitchFamily="49" charset="0"/>
                <a:cs typeface="Courier New" panose="02070309020205020404" pitchFamily="49" charset="0"/>
              </a:rPr>
              <a:t>TCP    10.211.55.6:12061      waws-prod-bay-017:http  TIME_WAIT  </a:t>
            </a:r>
          </a:p>
          <a:p>
            <a:r>
              <a:rPr lang="en-US" b="1" dirty="0">
                <a:latin typeface="Courier New" panose="02070309020205020404" pitchFamily="49" charset="0"/>
                <a:cs typeface="Courier New" panose="02070309020205020404" pitchFamily="49" charset="0"/>
              </a:rPr>
              <a:t>TCP    10.211.55.6:12062      waws-prod-bay-017:http  TIME_WAIT  </a:t>
            </a:r>
          </a:p>
          <a:p>
            <a:r>
              <a:rPr lang="en-US"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2F47AB6F-3853-2540-9262-EEC8D15CD2ED}"/>
              </a:ext>
            </a:extLst>
          </p:cNvPr>
          <p:cNvSpPr txBox="1"/>
          <p:nvPr/>
        </p:nvSpPr>
        <p:spPr>
          <a:xfrm>
            <a:off x="816442" y="6160957"/>
            <a:ext cx="10479231" cy="307777"/>
          </a:xfrm>
          <a:prstGeom prst="rect">
            <a:avLst/>
          </a:prstGeom>
          <a:noFill/>
        </p:spPr>
        <p:txBody>
          <a:bodyPr wrap="square" rtlCol="0">
            <a:spAutoFit/>
          </a:bodyPr>
          <a:lstStyle/>
          <a:p>
            <a:pPr algn="ctr"/>
            <a:r>
              <a:rPr lang="en-US" sz="1400" dirty="0"/>
              <a:t>https://</a:t>
            </a:r>
            <a:r>
              <a:rPr lang="en-US" sz="1400" dirty="0" err="1"/>
              <a:t>aspnetmonsters.com</a:t>
            </a:r>
            <a:r>
              <a:rPr lang="en-US" sz="1400" dirty="0"/>
              <a:t>/2016/08/2016-08-27-httpclientwrong/</a:t>
            </a:r>
          </a:p>
        </p:txBody>
      </p:sp>
    </p:spTree>
    <p:extLst>
      <p:ext uri="{BB962C8B-B14F-4D97-AF65-F5344CB8AC3E}">
        <p14:creationId xmlns:p14="http://schemas.microsoft.com/office/powerpoint/2010/main" val="27708510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1F79D2AD-1169-F84C-93B7-E1EE016D40E2}"/>
              </a:ext>
            </a:extLst>
          </p:cNvPr>
          <p:cNvGraphicFramePr>
            <a:graphicFrameLocks noGrp="1"/>
          </p:cNvGraphicFramePr>
          <p:nvPr>
            <p:extLst>
              <p:ext uri="{D42A27DB-BD31-4B8C-83A1-F6EECF244321}">
                <p14:modId xmlns:p14="http://schemas.microsoft.com/office/powerpoint/2010/main" val="1323167582"/>
              </p:ext>
            </p:extLst>
          </p:nvPr>
        </p:nvGraphicFramePr>
        <p:xfrm>
          <a:off x="581891" y="2708203"/>
          <a:ext cx="11069782" cy="1554480"/>
        </p:xfrm>
        <a:graphic>
          <a:graphicData uri="http://schemas.openxmlformats.org/drawingml/2006/table">
            <a:tbl>
              <a:tblPr/>
              <a:tblGrid>
                <a:gridCol w="11069782">
                  <a:extLst>
                    <a:ext uri="{9D8B030D-6E8A-4147-A177-3AD203B41FA5}">
                      <a16:colId xmlns:a16="http://schemas.microsoft.com/office/drawing/2014/main" val="790350488"/>
                    </a:ext>
                  </a:extLst>
                </a:gridCol>
              </a:tblGrid>
              <a:tr h="0">
                <a:tc>
                  <a:txBody>
                    <a:bodyPr/>
                    <a:lstStyle/>
                    <a:p>
                      <a:pPr fontAlgn="ctr"/>
                      <a:r>
                        <a:rPr lang="en-US" sz="2400" b="1" dirty="0">
                          <a:solidFill>
                            <a:schemeClr val="tx1"/>
                          </a:solidFill>
                          <a:effectLst/>
                          <a:latin typeface="Courier New" panose="02070309020205020404" pitchFamily="49" charset="0"/>
                          <a:cs typeface="Courier New" panose="02070309020205020404" pitchFamily="49" charset="0"/>
                        </a:rPr>
                        <a:t>Unable to connect to the remote server</a:t>
                      </a:r>
                      <a:br>
                        <a:rPr lang="en-US" sz="2400" dirty="0">
                          <a:solidFill>
                            <a:schemeClr val="tx1"/>
                          </a:solidFill>
                          <a:effectLst/>
                          <a:latin typeface="Courier New" panose="02070309020205020404" pitchFamily="49" charset="0"/>
                          <a:cs typeface="Courier New" panose="02070309020205020404" pitchFamily="49" charset="0"/>
                        </a:rPr>
                      </a:br>
                      <a:r>
                        <a:rPr lang="en-US" sz="2400" dirty="0" err="1">
                          <a:solidFill>
                            <a:schemeClr val="tx1"/>
                          </a:solidFill>
                          <a:effectLst/>
                          <a:latin typeface="Courier New" panose="02070309020205020404" pitchFamily="49" charset="0"/>
                          <a:cs typeface="Courier New" panose="02070309020205020404" pitchFamily="49" charset="0"/>
                        </a:rPr>
                        <a:t>System.Net.Sockets.SocketException</a:t>
                      </a:r>
                      <a:r>
                        <a:rPr lang="en-US" sz="2400" dirty="0">
                          <a:solidFill>
                            <a:schemeClr val="tx1"/>
                          </a:solidFill>
                          <a:effectLst/>
                          <a:latin typeface="Courier New" panose="02070309020205020404" pitchFamily="49" charset="0"/>
                          <a:cs typeface="Courier New" panose="02070309020205020404" pitchFamily="49" charset="0"/>
                        </a:rPr>
                        <a:t>: Only one usage of each socket address (protocol/network address/port) is normally permitted.</a:t>
                      </a:r>
                    </a:p>
                  </a:txBody>
                  <a:tcPr anchor="ctr">
                    <a:lnL>
                      <a:noFill/>
                    </a:lnL>
                    <a:lnR>
                      <a:noFill/>
                    </a:lnR>
                    <a:lnT>
                      <a:noFill/>
                    </a:lnT>
                    <a:lnB>
                      <a:noFill/>
                    </a:lnB>
                    <a:solidFill>
                      <a:schemeClr val="bg1"/>
                    </a:solidFill>
                  </a:tcPr>
                </a:tc>
                <a:extLst>
                  <a:ext uri="{0D108BD9-81ED-4DB2-BD59-A6C34878D82A}">
                    <a16:rowId xmlns:a16="http://schemas.microsoft.com/office/drawing/2014/main" val="2623141828"/>
                  </a:ext>
                </a:extLst>
              </a:tr>
            </a:tbl>
          </a:graphicData>
        </a:graphic>
      </p:graphicFrame>
      <p:sp>
        <p:nvSpPr>
          <p:cNvPr id="7" name="TextBox 6">
            <a:extLst>
              <a:ext uri="{FF2B5EF4-FFF2-40B4-BE49-F238E27FC236}">
                <a16:creationId xmlns:a16="http://schemas.microsoft.com/office/drawing/2014/main" id="{A48AC91F-F1F6-1646-B3C0-27861D6A8958}"/>
              </a:ext>
            </a:extLst>
          </p:cNvPr>
          <p:cNvSpPr txBox="1"/>
          <p:nvPr/>
        </p:nvSpPr>
        <p:spPr>
          <a:xfrm>
            <a:off x="816442" y="6160957"/>
            <a:ext cx="10479231" cy="307777"/>
          </a:xfrm>
          <a:prstGeom prst="rect">
            <a:avLst/>
          </a:prstGeom>
          <a:noFill/>
        </p:spPr>
        <p:txBody>
          <a:bodyPr wrap="square" rtlCol="0">
            <a:spAutoFit/>
          </a:bodyPr>
          <a:lstStyle/>
          <a:p>
            <a:pPr algn="ctr"/>
            <a:r>
              <a:rPr lang="en-US" sz="1400" dirty="0"/>
              <a:t>https://</a:t>
            </a:r>
            <a:r>
              <a:rPr lang="en-US" sz="1400" dirty="0" err="1"/>
              <a:t>aspnetmonsters.com</a:t>
            </a:r>
            <a:r>
              <a:rPr lang="en-US" sz="1400" dirty="0"/>
              <a:t>/2016/08/2016-08-27-httpclientwrong/</a:t>
            </a:r>
          </a:p>
        </p:txBody>
      </p:sp>
    </p:spTree>
    <p:extLst>
      <p:ext uri="{BB962C8B-B14F-4D97-AF65-F5344CB8AC3E}">
        <p14:creationId xmlns:p14="http://schemas.microsoft.com/office/powerpoint/2010/main" val="3992330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00397" y="5831173"/>
            <a:ext cx="457200" cy="457200"/>
          </a:xfrm>
          <a:prstGeom prst="rect">
            <a:avLst/>
          </a:prstGeom>
        </p:spPr>
      </p:pic>
      <p:pic>
        <p:nvPicPr>
          <p:cNvPr id="7" name="Picture 6"/>
          <p:cNvPicPr>
            <a:picLocks noChangeAspect="1"/>
          </p:cNvPicPr>
          <p:nvPr/>
        </p:nvPicPr>
        <p:blipFill>
          <a:blip r:embed="rId4"/>
          <a:stretch>
            <a:fillRect/>
          </a:stretch>
        </p:blipFill>
        <p:spPr>
          <a:xfrm>
            <a:off x="2216671" y="5831173"/>
            <a:ext cx="457200" cy="457200"/>
          </a:xfrm>
          <a:prstGeom prst="rect">
            <a:avLst/>
          </a:prstGeom>
        </p:spPr>
      </p:pic>
      <p:pic>
        <p:nvPicPr>
          <p:cNvPr id="8" name="Picture 7"/>
          <p:cNvPicPr>
            <a:picLocks noChangeAspect="1"/>
          </p:cNvPicPr>
          <p:nvPr/>
        </p:nvPicPr>
        <p:blipFill>
          <a:blip r:embed="rId5"/>
          <a:stretch>
            <a:fillRect/>
          </a:stretch>
        </p:blipFill>
        <p:spPr>
          <a:xfrm>
            <a:off x="384123" y="5831173"/>
            <a:ext cx="457200" cy="457200"/>
          </a:xfrm>
          <a:prstGeom prst="rect">
            <a:avLst/>
          </a:prstGeom>
        </p:spPr>
      </p:pic>
      <p:pic>
        <p:nvPicPr>
          <p:cNvPr id="9" name="Picture 8"/>
          <p:cNvPicPr>
            <a:picLocks noChangeAspect="1"/>
          </p:cNvPicPr>
          <p:nvPr/>
        </p:nvPicPr>
        <p:blipFill>
          <a:blip r:embed="rId6"/>
          <a:stretch>
            <a:fillRect/>
          </a:stretch>
        </p:blipFill>
        <p:spPr>
          <a:xfrm>
            <a:off x="3132945" y="5831173"/>
            <a:ext cx="457200" cy="457200"/>
          </a:xfrm>
          <a:prstGeom prst="rect">
            <a:avLst/>
          </a:prstGeom>
        </p:spPr>
      </p:pic>
      <p:sp>
        <p:nvSpPr>
          <p:cNvPr id="10" name="TextBox 9"/>
          <p:cNvSpPr txBox="1"/>
          <p:nvPr/>
        </p:nvSpPr>
        <p:spPr>
          <a:xfrm>
            <a:off x="6190845" y="5765153"/>
            <a:ext cx="5246650" cy="523220"/>
          </a:xfrm>
          <a:prstGeom prst="rect">
            <a:avLst/>
          </a:prstGeom>
          <a:noFill/>
        </p:spPr>
        <p:txBody>
          <a:bodyPr wrap="square" rtlCol="0">
            <a:spAutoFit/>
          </a:bodyPr>
          <a:lstStyle/>
          <a:p>
            <a:pPr algn="r"/>
            <a:r>
              <a:rPr lang="en-US" sz="2800" dirty="0"/>
              <a:t>@</a:t>
            </a:r>
            <a:r>
              <a:rPr lang="en-US" sz="2800" dirty="0" err="1"/>
              <a:t>neekgreen</a:t>
            </a:r>
            <a:r>
              <a:rPr lang="en-US" sz="2800" dirty="0"/>
              <a:t> | Nicholas Myers</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3628117" y="956924"/>
            <a:ext cx="5125455" cy="3844091"/>
          </a:xfrm>
          <a:prstGeom prst="rect">
            <a:avLst/>
          </a:prstGeom>
        </p:spPr>
      </p:pic>
      <p:sp>
        <p:nvSpPr>
          <p:cNvPr id="11" name="TextBox 10"/>
          <p:cNvSpPr txBox="1"/>
          <p:nvPr/>
        </p:nvSpPr>
        <p:spPr>
          <a:xfrm>
            <a:off x="8317426" y="508602"/>
            <a:ext cx="1564106" cy="923330"/>
          </a:xfrm>
          <a:prstGeom prst="rect">
            <a:avLst/>
          </a:prstGeom>
          <a:noFill/>
        </p:spPr>
        <p:txBody>
          <a:bodyPr wrap="square" rtlCol="0">
            <a:spAutoFit/>
          </a:bodyPr>
          <a:lstStyle/>
          <a:p>
            <a:r>
              <a:rPr lang="en-US" sz="5400" b="1" dirty="0"/>
              <a:t>7+</a:t>
            </a:r>
          </a:p>
        </p:txBody>
      </p:sp>
    </p:spTree>
    <p:extLst>
      <p:ext uri="{BB962C8B-B14F-4D97-AF65-F5344CB8AC3E}">
        <p14:creationId xmlns:p14="http://schemas.microsoft.com/office/powerpoint/2010/main" val="1085425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2D9817-9E77-E24A-89CE-8314D1CD5755}"/>
              </a:ext>
            </a:extLst>
          </p:cNvPr>
          <p:cNvPicPr>
            <a:picLocks noChangeAspect="1"/>
          </p:cNvPicPr>
          <p:nvPr/>
        </p:nvPicPr>
        <p:blipFill>
          <a:blip r:embed="rId2"/>
          <a:stretch>
            <a:fillRect/>
          </a:stretch>
        </p:blipFill>
        <p:spPr>
          <a:xfrm>
            <a:off x="0" y="627303"/>
            <a:ext cx="12192000" cy="5603394"/>
          </a:xfrm>
          <a:prstGeom prst="rect">
            <a:avLst/>
          </a:prstGeom>
        </p:spPr>
      </p:pic>
      <p:cxnSp>
        <p:nvCxnSpPr>
          <p:cNvPr id="5" name="Straight Arrow Connector 4">
            <a:extLst>
              <a:ext uri="{FF2B5EF4-FFF2-40B4-BE49-F238E27FC236}">
                <a16:creationId xmlns:a16="http://schemas.microsoft.com/office/drawing/2014/main" id="{9AEE0590-333D-AF4D-B333-7DE4CC6D41EB}"/>
              </a:ext>
            </a:extLst>
          </p:cNvPr>
          <p:cNvCxnSpPr>
            <a:cxnSpLocks/>
          </p:cNvCxnSpPr>
          <p:nvPr/>
        </p:nvCxnSpPr>
        <p:spPr>
          <a:xfrm flipH="1">
            <a:off x="6347012" y="1272652"/>
            <a:ext cx="2796990" cy="101677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363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E411BD-2BDE-0749-B96B-36FE6874A2BE}"/>
              </a:ext>
            </a:extLst>
          </p:cNvPr>
          <p:cNvSpPr txBox="1"/>
          <p:nvPr/>
        </p:nvSpPr>
        <p:spPr>
          <a:xfrm>
            <a:off x="731889" y="405535"/>
            <a:ext cx="10648335" cy="5909310"/>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C:\code\</a:t>
            </a:r>
            <a:r>
              <a:rPr lang="en-US" b="1" dirty="0" err="1">
                <a:latin typeface="Courier New" panose="02070309020205020404" pitchFamily="49" charset="0"/>
                <a:cs typeface="Courier New" panose="02070309020205020404" pitchFamily="49" charset="0"/>
              </a:rPr>
              <a:t>testapp</a:t>
            </a:r>
            <a:r>
              <a:rPr lang="en-US" b="1" dirty="0">
                <a:latin typeface="Courier New" panose="02070309020205020404" pitchFamily="49" charset="0"/>
                <a:cs typeface="Courier New" panose="02070309020205020404" pitchFamily="49" charset="0"/>
              </a:rPr>
              <a:t>&gt;</a:t>
            </a:r>
            <a:r>
              <a:rPr lang="en-US" b="1" dirty="0" err="1">
                <a:latin typeface="Courier New" panose="02070309020205020404" pitchFamily="49" charset="0"/>
                <a:cs typeface="Courier New" panose="02070309020205020404" pitchFamily="49" charset="0"/>
              </a:rPr>
              <a:t>dotnet</a:t>
            </a:r>
            <a:r>
              <a:rPr lang="en-US" b="1" dirty="0">
                <a:latin typeface="Courier New" panose="02070309020205020404" pitchFamily="49" charset="0"/>
                <a:cs typeface="Courier New" panose="02070309020205020404" pitchFamily="49" charset="0"/>
              </a:rPr>
              <a:t> run</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Compiling </a:t>
            </a:r>
            <a:r>
              <a:rPr lang="en-US" b="1" dirty="0" err="1">
                <a:latin typeface="Courier New" panose="02070309020205020404" pitchFamily="49" charset="0"/>
                <a:cs typeface="Courier New" panose="02070309020205020404" pitchFamily="49" charset="0"/>
              </a:rPr>
              <a:t>testapp</a:t>
            </a:r>
            <a:r>
              <a:rPr lang="en-US" b="1" dirty="0">
                <a:latin typeface="Courier New" panose="02070309020205020404" pitchFamily="49" charset="0"/>
                <a:cs typeface="Courier New" panose="02070309020205020404" pitchFamily="49" charset="0"/>
              </a:rPr>
              <a:t> for .</a:t>
            </a:r>
            <a:r>
              <a:rPr lang="en-US" b="1" dirty="0" err="1">
                <a:latin typeface="Courier New" panose="02070309020205020404" pitchFamily="49" charset="0"/>
                <a:cs typeface="Courier New" panose="02070309020205020404" pitchFamily="49" charset="0"/>
              </a:rPr>
              <a:t>NETCoreApp,Version</a:t>
            </a:r>
            <a:r>
              <a:rPr lang="en-US" b="1" dirty="0">
                <a:latin typeface="Courier New" panose="02070309020205020404" pitchFamily="49" charset="0"/>
                <a:cs typeface="Courier New" panose="02070309020205020404" pitchFamily="49" charset="0"/>
              </a:rPr>
              <a:t>=v2.1</a:t>
            </a:r>
            <a:br>
              <a:rPr lang="en-US" b="1" dirty="0">
                <a:latin typeface="Courier New" panose="02070309020205020404" pitchFamily="49" charset="0"/>
                <a:cs typeface="Courier New" panose="02070309020205020404" pitchFamily="49" charset="0"/>
              </a:rPr>
            </a:b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Compilation succeeded.</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0 Warning(s)</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0 Error(s)</a:t>
            </a:r>
            <a:br>
              <a:rPr lang="en-US" b="1" dirty="0">
                <a:latin typeface="Courier New" panose="02070309020205020404" pitchFamily="49" charset="0"/>
                <a:cs typeface="Courier New" panose="02070309020205020404" pitchFamily="49" charset="0"/>
              </a:rPr>
            </a:b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Time elapsed 00:00:01.2501667</a:t>
            </a:r>
            <a:br>
              <a:rPr lang="en-US" b="1" dirty="0">
                <a:latin typeface="Courier New" panose="02070309020205020404" pitchFamily="49" charset="0"/>
                <a:cs typeface="Courier New" panose="02070309020205020404" pitchFamily="49" charset="0"/>
              </a:rPr>
            </a:b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Starting connections</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OK</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OK</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OK</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OK</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OK</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OK</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OK</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OK</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OK</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OK</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Connections done</a:t>
            </a:r>
          </a:p>
        </p:txBody>
      </p:sp>
      <p:sp>
        <p:nvSpPr>
          <p:cNvPr id="5" name="TextBox 4">
            <a:extLst>
              <a:ext uri="{FF2B5EF4-FFF2-40B4-BE49-F238E27FC236}">
                <a16:creationId xmlns:a16="http://schemas.microsoft.com/office/drawing/2014/main" id="{DB3C6F81-B051-A246-9C8B-28F7C1128DB6}"/>
              </a:ext>
            </a:extLst>
          </p:cNvPr>
          <p:cNvSpPr txBox="1"/>
          <p:nvPr/>
        </p:nvSpPr>
        <p:spPr>
          <a:xfrm>
            <a:off x="816442" y="6160957"/>
            <a:ext cx="10479231" cy="307777"/>
          </a:xfrm>
          <a:prstGeom prst="rect">
            <a:avLst/>
          </a:prstGeom>
          <a:noFill/>
        </p:spPr>
        <p:txBody>
          <a:bodyPr wrap="square" rtlCol="0">
            <a:spAutoFit/>
          </a:bodyPr>
          <a:lstStyle/>
          <a:p>
            <a:pPr algn="ctr"/>
            <a:r>
              <a:rPr lang="en-US" sz="1400" dirty="0"/>
              <a:t>https://</a:t>
            </a:r>
            <a:r>
              <a:rPr lang="en-US" sz="1400" dirty="0" err="1"/>
              <a:t>aspnetmonsters.com</a:t>
            </a:r>
            <a:r>
              <a:rPr lang="en-US" sz="1400" dirty="0"/>
              <a:t>/2016/08/2016-08-27-httpclientwrong/</a:t>
            </a:r>
          </a:p>
        </p:txBody>
      </p:sp>
    </p:spTree>
    <p:extLst>
      <p:ext uri="{BB962C8B-B14F-4D97-AF65-F5344CB8AC3E}">
        <p14:creationId xmlns:p14="http://schemas.microsoft.com/office/powerpoint/2010/main" val="2556690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E411BD-2BDE-0749-B96B-36FE6874A2BE}"/>
              </a:ext>
            </a:extLst>
          </p:cNvPr>
          <p:cNvSpPr txBox="1"/>
          <p:nvPr/>
        </p:nvSpPr>
        <p:spPr>
          <a:xfrm>
            <a:off x="929148" y="1047135"/>
            <a:ext cx="10205883" cy="1754326"/>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C:\code\socket&gt;NETSTAT.EXE</a:t>
            </a:r>
          </a:p>
          <a:p>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Proto  Local Address          Foreign Address         State  </a:t>
            </a:r>
          </a:p>
          <a:p>
            <a:r>
              <a:rPr lang="en-US" b="1" dirty="0">
                <a:latin typeface="Courier New" panose="02070309020205020404" pitchFamily="49" charset="0"/>
                <a:cs typeface="Courier New" panose="02070309020205020404" pitchFamily="49" charset="0"/>
              </a:rPr>
              <a:t>TCP    10.211.55.6:12050      waws-prod-bay-017:http  TIME_WAIT  </a:t>
            </a:r>
          </a:p>
          <a:p>
            <a:r>
              <a:rPr lang="en-US"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2F47AB6F-3853-2540-9262-EEC8D15CD2ED}"/>
              </a:ext>
            </a:extLst>
          </p:cNvPr>
          <p:cNvSpPr txBox="1"/>
          <p:nvPr/>
        </p:nvSpPr>
        <p:spPr>
          <a:xfrm>
            <a:off x="816442" y="6160957"/>
            <a:ext cx="10479231" cy="307777"/>
          </a:xfrm>
          <a:prstGeom prst="rect">
            <a:avLst/>
          </a:prstGeom>
          <a:noFill/>
        </p:spPr>
        <p:txBody>
          <a:bodyPr wrap="square" rtlCol="0">
            <a:spAutoFit/>
          </a:bodyPr>
          <a:lstStyle/>
          <a:p>
            <a:pPr algn="ctr"/>
            <a:r>
              <a:rPr lang="en-US" sz="1400" dirty="0"/>
              <a:t>https://</a:t>
            </a:r>
            <a:r>
              <a:rPr lang="en-US" sz="1400" dirty="0" err="1"/>
              <a:t>aspnetmonsters.com</a:t>
            </a:r>
            <a:r>
              <a:rPr lang="en-US" sz="1400" dirty="0"/>
              <a:t>/2016/08/2016-08-27-httpclientwrong/</a:t>
            </a:r>
          </a:p>
        </p:txBody>
      </p:sp>
    </p:spTree>
    <p:extLst>
      <p:ext uri="{BB962C8B-B14F-4D97-AF65-F5344CB8AC3E}">
        <p14:creationId xmlns:p14="http://schemas.microsoft.com/office/powerpoint/2010/main" val="30812024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35E5BD-D9DB-B846-AFF1-3B8C524001B6}"/>
              </a:ext>
            </a:extLst>
          </p:cNvPr>
          <p:cNvPicPr>
            <a:picLocks noChangeAspect="1"/>
          </p:cNvPicPr>
          <p:nvPr/>
        </p:nvPicPr>
        <p:blipFill>
          <a:blip r:embed="rId2"/>
          <a:stretch>
            <a:fillRect/>
          </a:stretch>
        </p:blipFill>
        <p:spPr>
          <a:xfrm>
            <a:off x="2097342" y="933041"/>
            <a:ext cx="7907911" cy="4494366"/>
          </a:xfrm>
          <a:prstGeom prst="rect">
            <a:avLst/>
          </a:prstGeom>
        </p:spPr>
      </p:pic>
      <p:sp>
        <p:nvSpPr>
          <p:cNvPr id="5" name="TextBox 4">
            <a:extLst>
              <a:ext uri="{FF2B5EF4-FFF2-40B4-BE49-F238E27FC236}">
                <a16:creationId xmlns:a16="http://schemas.microsoft.com/office/drawing/2014/main" id="{18A9D55A-DB8B-9D42-ABAA-03A70CB4BA9A}"/>
              </a:ext>
            </a:extLst>
          </p:cNvPr>
          <p:cNvSpPr txBox="1"/>
          <p:nvPr/>
        </p:nvSpPr>
        <p:spPr>
          <a:xfrm>
            <a:off x="816442" y="6160957"/>
            <a:ext cx="10479231" cy="307777"/>
          </a:xfrm>
          <a:prstGeom prst="rect">
            <a:avLst/>
          </a:prstGeom>
          <a:noFill/>
        </p:spPr>
        <p:txBody>
          <a:bodyPr wrap="square" rtlCol="0">
            <a:spAutoFit/>
          </a:bodyPr>
          <a:lstStyle/>
          <a:p>
            <a:pPr algn="ctr"/>
            <a:r>
              <a:rPr lang="en-US" sz="1400" dirty="0"/>
              <a:t>https://</a:t>
            </a:r>
            <a:r>
              <a:rPr lang="en-US" sz="1400" dirty="0" err="1"/>
              <a:t>aspnetmonsters.com</a:t>
            </a:r>
            <a:r>
              <a:rPr lang="en-US" sz="1400" dirty="0"/>
              <a:t>/2016/08/2016-08-27-httpclientwrong/</a:t>
            </a:r>
          </a:p>
        </p:txBody>
      </p:sp>
    </p:spTree>
    <p:extLst>
      <p:ext uri="{BB962C8B-B14F-4D97-AF65-F5344CB8AC3E}">
        <p14:creationId xmlns:p14="http://schemas.microsoft.com/office/powerpoint/2010/main" val="2666151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428C2D4-1833-FB47-A43F-9B6BD4C4AC90}"/>
              </a:ext>
            </a:extLst>
          </p:cNvPr>
          <p:cNvSpPr>
            <a:spLocks noGrp="1"/>
          </p:cNvSpPr>
          <p:nvPr>
            <p:ph idx="1"/>
          </p:nvPr>
        </p:nvSpPr>
        <p:spPr>
          <a:xfrm>
            <a:off x="554182" y="3054927"/>
            <a:ext cx="11093177" cy="748146"/>
          </a:xfrm>
        </p:spPr>
        <p:txBody>
          <a:bodyPr>
            <a:noAutofit/>
          </a:bodyPr>
          <a:lstStyle/>
          <a:p>
            <a:pPr marL="0" indent="0" algn="ctr">
              <a:lnSpc>
                <a:spcPct val="100000"/>
              </a:lnSpc>
              <a:spcBef>
                <a:spcPts val="0"/>
              </a:spcBef>
              <a:buNone/>
            </a:pPr>
            <a:r>
              <a:rPr lang="en-US" sz="4000" b="1" i="1" dirty="0" err="1"/>
              <a:t>HttpClient</a:t>
            </a:r>
            <a:r>
              <a:rPr lang="en-US" sz="4000" i="1" dirty="0"/>
              <a:t> is very important in building </a:t>
            </a:r>
            <a:r>
              <a:rPr lang="en-US" sz="4000" b="1" i="1" dirty="0"/>
              <a:t>resilient</a:t>
            </a:r>
            <a:r>
              <a:rPr lang="en-US" sz="4000" i="1" dirty="0"/>
              <a:t> applications in </a:t>
            </a:r>
            <a:r>
              <a:rPr lang="en-US" sz="4000" b="1" i="1" dirty="0"/>
              <a:t>.NET Core 2.1</a:t>
            </a:r>
            <a:r>
              <a:rPr lang="en-US" sz="4000" i="1" dirty="0"/>
              <a:t>.</a:t>
            </a:r>
          </a:p>
        </p:txBody>
      </p:sp>
    </p:spTree>
    <p:extLst>
      <p:ext uri="{BB962C8B-B14F-4D97-AF65-F5344CB8AC3E}">
        <p14:creationId xmlns:p14="http://schemas.microsoft.com/office/powerpoint/2010/main" val="3405648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D5D649-2F84-B346-B85D-1EB068DD9ABE}"/>
              </a:ext>
            </a:extLst>
          </p:cNvPr>
          <p:cNvPicPr>
            <a:picLocks noChangeAspect="1"/>
          </p:cNvPicPr>
          <p:nvPr/>
        </p:nvPicPr>
        <p:blipFill>
          <a:blip r:embed="rId2"/>
          <a:stretch>
            <a:fillRect/>
          </a:stretch>
        </p:blipFill>
        <p:spPr>
          <a:xfrm>
            <a:off x="0" y="882336"/>
            <a:ext cx="12192000" cy="5093328"/>
          </a:xfrm>
          <a:prstGeom prst="rect">
            <a:avLst/>
          </a:prstGeom>
        </p:spPr>
      </p:pic>
      <p:sp>
        <p:nvSpPr>
          <p:cNvPr id="4" name="TextBox 3">
            <a:extLst>
              <a:ext uri="{FF2B5EF4-FFF2-40B4-BE49-F238E27FC236}">
                <a16:creationId xmlns:a16="http://schemas.microsoft.com/office/drawing/2014/main" id="{B1B23A50-2169-4548-8248-EA5B0A536F34}"/>
              </a:ext>
            </a:extLst>
          </p:cNvPr>
          <p:cNvSpPr txBox="1"/>
          <p:nvPr/>
        </p:nvSpPr>
        <p:spPr>
          <a:xfrm>
            <a:off x="816442" y="6160957"/>
            <a:ext cx="10479231" cy="307777"/>
          </a:xfrm>
          <a:prstGeom prst="rect">
            <a:avLst/>
          </a:prstGeom>
          <a:noFill/>
        </p:spPr>
        <p:txBody>
          <a:bodyPr wrap="square" rtlCol="0">
            <a:spAutoFit/>
          </a:bodyPr>
          <a:lstStyle/>
          <a:p>
            <a:pPr algn="ctr"/>
            <a:r>
              <a:rPr lang="en-US" sz="1400" dirty="0"/>
              <a:t>https://</a:t>
            </a:r>
            <a:r>
              <a:rPr lang="en-US" sz="1400" dirty="0" err="1"/>
              <a:t>www.stevejgordon.co.uk</a:t>
            </a:r>
            <a:r>
              <a:rPr lang="en-US" sz="1400" dirty="0"/>
              <a:t>/introduction-to-</a:t>
            </a:r>
            <a:r>
              <a:rPr lang="en-US" sz="1400" dirty="0" err="1"/>
              <a:t>httpclientfactory</a:t>
            </a:r>
            <a:r>
              <a:rPr lang="en-US" sz="1400" dirty="0"/>
              <a:t>-</a:t>
            </a:r>
            <a:r>
              <a:rPr lang="en-US" sz="1400" dirty="0" err="1"/>
              <a:t>aspnetcore</a:t>
            </a:r>
            <a:endParaRPr lang="en-US" sz="1400" dirty="0"/>
          </a:p>
        </p:txBody>
      </p:sp>
      <p:cxnSp>
        <p:nvCxnSpPr>
          <p:cNvPr id="6" name="Straight Arrow Connector 5">
            <a:extLst>
              <a:ext uri="{FF2B5EF4-FFF2-40B4-BE49-F238E27FC236}">
                <a16:creationId xmlns:a16="http://schemas.microsoft.com/office/drawing/2014/main" id="{B03D8463-04F5-BA40-8A4F-E9D35D1838F5}"/>
              </a:ext>
            </a:extLst>
          </p:cNvPr>
          <p:cNvCxnSpPr>
            <a:cxnSpLocks/>
          </p:cNvCxnSpPr>
          <p:nvPr/>
        </p:nvCxnSpPr>
        <p:spPr>
          <a:xfrm flipH="1">
            <a:off x="5757402" y="4216656"/>
            <a:ext cx="2300749" cy="53094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3451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3EA221-24A0-F548-A12B-04AD94122CCA}"/>
              </a:ext>
            </a:extLst>
          </p:cNvPr>
          <p:cNvPicPr>
            <a:picLocks noChangeAspect="1"/>
          </p:cNvPicPr>
          <p:nvPr/>
        </p:nvPicPr>
        <p:blipFill>
          <a:blip r:embed="rId3"/>
          <a:stretch>
            <a:fillRect/>
          </a:stretch>
        </p:blipFill>
        <p:spPr>
          <a:xfrm>
            <a:off x="0" y="1729509"/>
            <a:ext cx="12192000" cy="3398982"/>
          </a:xfrm>
          <a:prstGeom prst="rect">
            <a:avLst/>
          </a:prstGeom>
        </p:spPr>
      </p:pic>
      <p:sp>
        <p:nvSpPr>
          <p:cNvPr id="5" name="TextBox 4">
            <a:extLst>
              <a:ext uri="{FF2B5EF4-FFF2-40B4-BE49-F238E27FC236}">
                <a16:creationId xmlns:a16="http://schemas.microsoft.com/office/drawing/2014/main" id="{E9C9D9B9-ADB0-4446-89A5-2F59E59D8BCC}"/>
              </a:ext>
            </a:extLst>
          </p:cNvPr>
          <p:cNvSpPr txBox="1"/>
          <p:nvPr/>
        </p:nvSpPr>
        <p:spPr>
          <a:xfrm>
            <a:off x="816442" y="6160957"/>
            <a:ext cx="10479231" cy="307777"/>
          </a:xfrm>
          <a:prstGeom prst="rect">
            <a:avLst/>
          </a:prstGeom>
          <a:noFill/>
        </p:spPr>
        <p:txBody>
          <a:bodyPr wrap="square" rtlCol="0">
            <a:spAutoFit/>
          </a:bodyPr>
          <a:lstStyle/>
          <a:p>
            <a:pPr algn="ctr"/>
            <a:r>
              <a:rPr lang="en-US" sz="1400" dirty="0"/>
              <a:t>https://</a:t>
            </a:r>
            <a:r>
              <a:rPr lang="en-US" sz="1400" dirty="0" err="1"/>
              <a:t>www.stevejgordon.co.uk</a:t>
            </a:r>
            <a:r>
              <a:rPr lang="en-US" sz="1400" dirty="0"/>
              <a:t>/introduction-to-</a:t>
            </a:r>
            <a:r>
              <a:rPr lang="en-US" sz="1400" dirty="0" err="1"/>
              <a:t>httpclientfactory</a:t>
            </a:r>
            <a:r>
              <a:rPr lang="en-US" sz="1400" dirty="0"/>
              <a:t>-</a:t>
            </a:r>
            <a:r>
              <a:rPr lang="en-US" sz="1400" dirty="0" err="1"/>
              <a:t>aspnetcore</a:t>
            </a:r>
            <a:endParaRPr lang="en-US" sz="1400" dirty="0"/>
          </a:p>
        </p:txBody>
      </p:sp>
    </p:spTree>
    <p:extLst>
      <p:ext uri="{BB962C8B-B14F-4D97-AF65-F5344CB8AC3E}">
        <p14:creationId xmlns:p14="http://schemas.microsoft.com/office/powerpoint/2010/main" val="1559166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E7749D-4DCE-DF4F-B76A-F834F0D32210}"/>
              </a:ext>
            </a:extLst>
          </p:cNvPr>
          <p:cNvPicPr>
            <a:picLocks noChangeAspect="1"/>
          </p:cNvPicPr>
          <p:nvPr/>
        </p:nvPicPr>
        <p:blipFill>
          <a:blip r:embed="rId3"/>
          <a:stretch>
            <a:fillRect/>
          </a:stretch>
        </p:blipFill>
        <p:spPr>
          <a:xfrm>
            <a:off x="0" y="749709"/>
            <a:ext cx="12192000" cy="5358581"/>
          </a:xfrm>
          <a:prstGeom prst="rect">
            <a:avLst/>
          </a:prstGeom>
        </p:spPr>
      </p:pic>
      <p:sp>
        <p:nvSpPr>
          <p:cNvPr id="5" name="TextBox 4">
            <a:extLst>
              <a:ext uri="{FF2B5EF4-FFF2-40B4-BE49-F238E27FC236}">
                <a16:creationId xmlns:a16="http://schemas.microsoft.com/office/drawing/2014/main" id="{C6957502-F922-7148-A511-4B2EBB89893C}"/>
              </a:ext>
            </a:extLst>
          </p:cNvPr>
          <p:cNvSpPr txBox="1"/>
          <p:nvPr/>
        </p:nvSpPr>
        <p:spPr>
          <a:xfrm>
            <a:off x="816442" y="6160957"/>
            <a:ext cx="10479231" cy="307777"/>
          </a:xfrm>
          <a:prstGeom prst="rect">
            <a:avLst/>
          </a:prstGeom>
          <a:noFill/>
        </p:spPr>
        <p:txBody>
          <a:bodyPr wrap="square" rtlCol="0">
            <a:spAutoFit/>
          </a:bodyPr>
          <a:lstStyle/>
          <a:p>
            <a:pPr algn="ctr"/>
            <a:r>
              <a:rPr lang="en-US" sz="1400" dirty="0"/>
              <a:t>https://</a:t>
            </a:r>
            <a:r>
              <a:rPr lang="en-US" sz="1400" dirty="0" err="1"/>
              <a:t>www.stevejgordon.co.uk</a:t>
            </a:r>
            <a:r>
              <a:rPr lang="en-US" sz="1400" dirty="0"/>
              <a:t>/</a:t>
            </a:r>
            <a:r>
              <a:rPr lang="en-US" sz="1400" dirty="0" err="1"/>
              <a:t>httpclientfactory</a:t>
            </a:r>
            <a:r>
              <a:rPr lang="en-US" sz="1400" dirty="0"/>
              <a:t>-named-typed-clients-</a:t>
            </a:r>
            <a:r>
              <a:rPr lang="en-US" sz="1400" dirty="0" err="1"/>
              <a:t>aspnetcore</a:t>
            </a:r>
            <a:endParaRPr lang="en-US" sz="1400" dirty="0"/>
          </a:p>
        </p:txBody>
      </p:sp>
      <p:cxnSp>
        <p:nvCxnSpPr>
          <p:cNvPr id="6" name="Straight Arrow Connector 5">
            <a:extLst>
              <a:ext uri="{FF2B5EF4-FFF2-40B4-BE49-F238E27FC236}">
                <a16:creationId xmlns:a16="http://schemas.microsoft.com/office/drawing/2014/main" id="{33904EEA-14B9-C742-8E1C-C32E97D1E48B}"/>
              </a:ext>
            </a:extLst>
          </p:cNvPr>
          <p:cNvCxnSpPr>
            <a:cxnSpLocks/>
          </p:cNvCxnSpPr>
          <p:nvPr/>
        </p:nvCxnSpPr>
        <p:spPr>
          <a:xfrm flipH="1">
            <a:off x="6900401" y="3988056"/>
            <a:ext cx="2300749" cy="53094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57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614C48-5D13-FE4E-855E-4A6092C178B2}"/>
              </a:ext>
            </a:extLst>
          </p:cNvPr>
          <p:cNvPicPr>
            <a:picLocks noChangeAspect="1"/>
          </p:cNvPicPr>
          <p:nvPr/>
        </p:nvPicPr>
        <p:blipFill>
          <a:blip r:embed="rId3"/>
          <a:stretch>
            <a:fillRect/>
          </a:stretch>
        </p:blipFill>
        <p:spPr>
          <a:xfrm>
            <a:off x="0" y="614988"/>
            <a:ext cx="12192000" cy="5628024"/>
          </a:xfrm>
          <a:prstGeom prst="rect">
            <a:avLst/>
          </a:prstGeom>
        </p:spPr>
      </p:pic>
      <p:sp>
        <p:nvSpPr>
          <p:cNvPr id="7" name="TextBox 6">
            <a:extLst>
              <a:ext uri="{FF2B5EF4-FFF2-40B4-BE49-F238E27FC236}">
                <a16:creationId xmlns:a16="http://schemas.microsoft.com/office/drawing/2014/main" id="{331C2058-701C-3E45-872D-BBDB6B6D1683}"/>
              </a:ext>
            </a:extLst>
          </p:cNvPr>
          <p:cNvSpPr txBox="1"/>
          <p:nvPr/>
        </p:nvSpPr>
        <p:spPr>
          <a:xfrm>
            <a:off x="816442" y="6160957"/>
            <a:ext cx="10479231" cy="307777"/>
          </a:xfrm>
          <a:prstGeom prst="rect">
            <a:avLst/>
          </a:prstGeom>
          <a:noFill/>
        </p:spPr>
        <p:txBody>
          <a:bodyPr wrap="square" rtlCol="0">
            <a:spAutoFit/>
          </a:bodyPr>
          <a:lstStyle/>
          <a:p>
            <a:pPr algn="ctr"/>
            <a:r>
              <a:rPr lang="en-US" sz="1400" dirty="0"/>
              <a:t>https://</a:t>
            </a:r>
            <a:r>
              <a:rPr lang="en-US" sz="1400" dirty="0" err="1"/>
              <a:t>www.stevejgordon.co.uk</a:t>
            </a:r>
            <a:r>
              <a:rPr lang="en-US" sz="1400" dirty="0"/>
              <a:t>/</a:t>
            </a:r>
            <a:r>
              <a:rPr lang="en-US" sz="1400" dirty="0" err="1"/>
              <a:t>httpclientfactory</a:t>
            </a:r>
            <a:r>
              <a:rPr lang="en-US" sz="1400" dirty="0"/>
              <a:t>-named-typed-clients-</a:t>
            </a:r>
            <a:r>
              <a:rPr lang="en-US" sz="1400" dirty="0" err="1"/>
              <a:t>aspnetcore</a:t>
            </a:r>
            <a:endParaRPr lang="en-US" sz="1400" dirty="0"/>
          </a:p>
        </p:txBody>
      </p:sp>
    </p:spTree>
    <p:extLst>
      <p:ext uri="{BB962C8B-B14F-4D97-AF65-F5344CB8AC3E}">
        <p14:creationId xmlns:p14="http://schemas.microsoft.com/office/powerpoint/2010/main" val="36053567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FFBB0B-DE68-FB4C-9F6A-88AC6A408613}"/>
              </a:ext>
            </a:extLst>
          </p:cNvPr>
          <p:cNvPicPr>
            <a:picLocks noChangeAspect="1"/>
          </p:cNvPicPr>
          <p:nvPr/>
        </p:nvPicPr>
        <p:blipFill>
          <a:blip r:embed="rId3"/>
          <a:stretch>
            <a:fillRect/>
          </a:stretch>
        </p:blipFill>
        <p:spPr>
          <a:xfrm>
            <a:off x="0" y="2350334"/>
            <a:ext cx="12192000" cy="2157331"/>
          </a:xfrm>
          <a:prstGeom prst="rect">
            <a:avLst/>
          </a:prstGeom>
        </p:spPr>
      </p:pic>
      <p:sp>
        <p:nvSpPr>
          <p:cNvPr id="5" name="TextBox 4">
            <a:extLst>
              <a:ext uri="{FF2B5EF4-FFF2-40B4-BE49-F238E27FC236}">
                <a16:creationId xmlns:a16="http://schemas.microsoft.com/office/drawing/2014/main" id="{FA6B16BC-B0EE-ED42-A7E1-5EAFB0573B8D}"/>
              </a:ext>
            </a:extLst>
          </p:cNvPr>
          <p:cNvSpPr txBox="1"/>
          <p:nvPr/>
        </p:nvSpPr>
        <p:spPr>
          <a:xfrm>
            <a:off x="816442" y="6160957"/>
            <a:ext cx="10479231" cy="307777"/>
          </a:xfrm>
          <a:prstGeom prst="rect">
            <a:avLst/>
          </a:prstGeom>
          <a:noFill/>
        </p:spPr>
        <p:txBody>
          <a:bodyPr wrap="square" rtlCol="0">
            <a:spAutoFit/>
          </a:bodyPr>
          <a:lstStyle/>
          <a:p>
            <a:pPr algn="ctr"/>
            <a:r>
              <a:rPr lang="en-US" sz="1400" dirty="0"/>
              <a:t>https://</a:t>
            </a:r>
            <a:r>
              <a:rPr lang="en-US" sz="1400" dirty="0" err="1"/>
              <a:t>www.stevejgordon.co.uk</a:t>
            </a:r>
            <a:r>
              <a:rPr lang="en-US" sz="1400" dirty="0"/>
              <a:t>/</a:t>
            </a:r>
            <a:r>
              <a:rPr lang="en-US" sz="1400" dirty="0" err="1"/>
              <a:t>httpclientfactory</a:t>
            </a:r>
            <a:r>
              <a:rPr lang="en-US" sz="1400" dirty="0"/>
              <a:t>-named-typed-clients-</a:t>
            </a:r>
            <a:r>
              <a:rPr lang="en-US" sz="1400" dirty="0" err="1"/>
              <a:t>aspnetcore</a:t>
            </a:r>
            <a:endParaRPr lang="en-US" sz="1400" dirty="0"/>
          </a:p>
        </p:txBody>
      </p:sp>
    </p:spTree>
    <p:extLst>
      <p:ext uri="{BB962C8B-B14F-4D97-AF65-F5344CB8AC3E}">
        <p14:creationId xmlns:p14="http://schemas.microsoft.com/office/powerpoint/2010/main" val="3670641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00397" y="5831173"/>
            <a:ext cx="457200" cy="457200"/>
          </a:xfrm>
          <a:prstGeom prst="rect">
            <a:avLst/>
          </a:prstGeom>
        </p:spPr>
      </p:pic>
      <p:pic>
        <p:nvPicPr>
          <p:cNvPr id="7" name="Picture 6"/>
          <p:cNvPicPr>
            <a:picLocks noChangeAspect="1"/>
          </p:cNvPicPr>
          <p:nvPr/>
        </p:nvPicPr>
        <p:blipFill>
          <a:blip r:embed="rId4"/>
          <a:stretch>
            <a:fillRect/>
          </a:stretch>
        </p:blipFill>
        <p:spPr>
          <a:xfrm>
            <a:off x="2216671" y="5831173"/>
            <a:ext cx="457200" cy="457200"/>
          </a:xfrm>
          <a:prstGeom prst="rect">
            <a:avLst/>
          </a:prstGeom>
        </p:spPr>
      </p:pic>
      <p:pic>
        <p:nvPicPr>
          <p:cNvPr id="8" name="Picture 7"/>
          <p:cNvPicPr>
            <a:picLocks noChangeAspect="1"/>
          </p:cNvPicPr>
          <p:nvPr/>
        </p:nvPicPr>
        <p:blipFill>
          <a:blip r:embed="rId5"/>
          <a:stretch>
            <a:fillRect/>
          </a:stretch>
        </p:blipFill>
        <p:spPr>
          <a:xfrm>
            <a:off x="384123" y="5831173"/>
            <a:ext cx="457200" cy="457200"/>
          </a:xfrm>
          <a:prstGeom prst="rect">
            <a:avLst/>
          </a:prstGeom>
        </p:spPr>
      </p:pic>
      <p:pic>
        <p:nvPicPr>
          <p:cNvPr id="9" name="Picture 8"/>
          <p:cNvPicPr>
            <a:picLocks noChangeAspect="1"/>
          </p:cNvPicPr>
          <p:nvPr/>
        </p:nvPicPr>
        <p:blipFill>
          <a:blip r:embed="rId6"/>
          <a:stretch>
            <a:fillRect/>
          </a:stretch>
        </p:blipFill>
        <p:spPr>
          <a:xfrm>
            <a:off x="3132945" y="5831173"/>
            <a:ext cx="457200" cy="457200"/>
          </a:xfrm>
          <a:prstGeom prst="rect">
            <a:avLst/>
          </a:prstGeom>
        </p:spPr>
      </p:pic>
      <p:sp>
        <p:nvSpPr>
          <p:cNvPr id="10" name="TextBox 9"/>
          <p:cNvSpPr txBox="1"/>
          <p:nvPr/>
        </p:nvSpPr>
        <p:spPr>
          <a:xfrm>
            <a:off x="6190845" y="5765153"/>
            <a:ext cx="5246650" cy="523220"/>
          </a:xfrm>
          <a:prstGeom prst="rect">
            <a:avLst/>
          </a:prstGeom>
          <a:noFill/>
        </p:spPr>
        <p:txBody>
          <a:bodyPr wrap="square" rtlCol="0">
            <a:spAutoFit/>
          </a:bodyPr>
          <a:lstStyle/>
          <a:p>
            <a:pPr algn="r"/>
            <a:r>
              <a:rPr lang="en-US" sz="2800" dirty="0"/>
              <a:t>@</a:t>
            </a:r>
            <a:r>
              <a:rPr lang="en-US" sz="2800" dirty="0" err="1"/>
              <a:t>neekgreen</a:t>
            </a:r>
            <a:r>
              <a:rPr lang="en-US" sz="2800" dirty="0"/>
              <a:t> | Nicholas Myers</a:t>
            </a: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1186" y="484683"/>
            <a:ext cx="4245254" cy="4654884"/>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3698" y="774860"/>
            <a:ext cx="3320314" cy="3955636"/>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59682" y="316242"/>
            <a:ext cx="1828800" cy="1828800"/>
          </a:xfrm>
          <a:prstGeom prst="rect">
            <a:avLst/>
          </a:prstGeom>
        </p:spPr>
      </p:pic>
    </p:spTree>
    <p:extLst>
      <p:ext uri="{BB962C8B-B14F-4D97-AF65-F5344CB8AC3E}">
        <p14:creationId xmlns:p14="http://schemas.microsoft.com/office/powerpoint/2010/main" val="13107811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7CD0EE-E331-0D4E-9103-5A52D428F254}"/>
              </a:ext>
            </a:extLst>
          </p:cNvPr>
          <p:cNvPicPr>
            <a:picLocks noChangeAspect="1"/>
          </p:cNvPicPr>
          <p:nvPr/>
        </p:nvPicPr>
        <p:blipFill>
          <a:blip r:embed="rId3"/>
          <a:stretch>
            <a:fillRect/>
          </a:stretch>
        </p:blipFill>
        <p:spPr>
          <a:xfrm>
            <a:off x="0" y="993060"/>
            <a:ext cx="12192000" cy="4871879"/>
          </a:xfrm>
          <a:prstGeom prst="rect">
            <a:avLst/>
          </a:prstGeom>
        </p:spPr>
      </p:pic>
      <p:sp>
        <p:nvSpPr>
          <p:cNvPr id="5" name="TextBox 4">
            <a:extLst>
              <a:ext uri="{FF2B5EF4-FFF2-40B4-BE49-F238E27FC236}">
                <a16:creationId xmlns:a16="http://schemas.microsoft.com/office/drawing/2014/main" id="{66C25F9E-A965-BF46-BAD8-CEA286638D71}"/>
              </a:ext>
            </a:extLst>
          </p:cNvPr>
          <p:cNvSpPr txBox="1"/>
          <p:nvPr/>
        </p:nvSpPr>
        <p:spPr>
          <a:xfrm>
            <a:off x="816442" y="6160957"/>
            <a:ext cx="10479231" cy="307777"/>
          </a:xfrm>
          <a:prstGeom prst="rect">
            <a:avLst/>
          </a:prstGeom>
          <a:noFill/>
        </p:spPr>
        <p:txBody>
          <a:bodyPr wrap="square" rtlCol="0">
            <a:spAutoFit/>
          </a:bodyPr>
          <a:lstStyle/>
          <a:p>
            <a:pPr algn="ctr"/>
            <a:r>
              <a:rPr lang="en-US" sz="1400" dirty="0"/>
              <a:t>https://</a:t>
            </a:r>
            <a:r>
              <a:rPr lang="en-US" sz="1400" dirty="0" err="1"/>
              <a:t>www.stevejgordon.co.uk</a:t>
            </a:r>
            <a:r>
              <a:rPr lang="en-US" sz="1400" dirty="0"/>
              <a:t>/</a:t>
            </a:r>
            <a:r>
              <a:rPr lang="en-US" sz="1400" dirty="0" err="1"/>
              <a:t>httpclientfactory</a:t>
            </a:r>
            <a:r>
              <a:rPr lang="en-US" sz="1400" dirty="0"/>
              <a:t>-named-typed-clients-</a:t>
            </a:r>
            <a:r>
              <a:rPr lang="en-US" sz="1400" dirty="0" err="1"/>
              <a:t>aspnetcore</a:t>
            </a:r>
            <a:endParaRPr lang="en-US" sz="1400" dirty="0"/>
          </a:p>
        </p:txBody>
      </p:sp>
    </p:spTree>
    <p:extLst>
      <p:ext uri="{BB962C8B-B14F-4D97-AF65-F5344CB8AC3E}">
        <p14:creationId xmlns:p14="http://schemas.microsoft.com/office/powerpoint/2010/main" val="3005894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09C01DA-386D-3349-9FE2-2750763384C1}"/>
              </a:ext>
            </a:extLst>
          </p:cNvPr>
          <p:cNvSpPr>
            <a:spLocks noGrp="1"/>
          </p:cNvSpPr>
          <p:nvPr>
            <p:ph idx="1"/>
          </p:nvPr>
        </p:nvSpPr>
        <p:spPr>
          <a:xfrm>
            <a:off x="554182" y="3054927"/>
            <a:ext cx="11093177" cy="748146"/>
          </a:xfrm>
        </p:spPr>
        <p:txBody>
          <a:bodyPr>
            <a:noAutofit/>
          </a:bodyPr>
          <a:lstStyle/>
          <a:p>
            <a:pPr marL="0" indent="0" algn="ctr">
              <a:lnSpc>
                <a:spcPct val="100000"/>
              </a:lnSpc>
              <a:spcBef>
                <a:spcPts val="0"/>
              </a:spcBef>
              <a:buNone/>
            </a:pPr>
            <a:r>
              <a:rPr lang="en-US" sz="4000" i="1" dirty="0"/>
              <a:t>New </a:t>
            </a:r>
            <a:r>
              <a:rPr lang="en-US" sz="4000" b="1" i="1" dirty="0" err="1"/>
              <a:t>HttpClient</a:t>
            </a:r>
            <a:r>
              <a:rPr lang="en-US" sz="4000" i="1" dirty="0"/>
              <a:t> support is awesome, but what about building </a:t>
            </a:r>
            <a:r>
              <a:rPr lang="en-US" sz="4000" b="1" i="1" dirty="0"/>
              <a:t>resiliency</a:t>
            </a:r>
            <a:r>
              <a:rPr lang="en-US" sz="4000" i="1" dirty="0"/>
              <a:t> in our applications?</a:t>
            </a:r>
          </a:p>
        </p:txBody>
      </p:sp>
    </p:spTree>
    <p:extLst>
      <p:ext uri="{BB962C8B-B14F-4D97-AF65-F5344CB8AC3E}">
        <p14:creationId xmlns:p14="http://schemas.microsoft.com/office/powerpoint/2010/main" val="31768845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671715-7497-5C4E-A2A8-599578CF68B6}"/>
              </a:ext>
            </a:extLst>
          </p:cNvPr>
          <p:cNvPicPr>
            <a:picLocks noChangeAspect="1"/>
          </p:cNvPicPr>
          <p:nvPr/>
        </p:nvPicPr>
        <p:blipFill>
          <a:blip r:embed="rId3"/>
          <a:stretch>
            <a:fillRect/>
          </a:stretch>
        </p:blipFill>
        <p:spPr>
          <a:xfrm>
            <a:off x="4470400" y="1803400"/>
            <a:ext cx="3251200" cy="3251200"/>
          </a:xfrm>
          <a:prstGeom prst="rect">
            <a:avLst/>
          </a:prstGeom>
        </p:spPr>
      </p:pic>
    </p:spTree>
    <p:extLst>
      <p:ext uri="{BB962C8B-B14F-4D97-AF65-F5344CB8AC3E}">
        <p14:creationId xmlns:p14="http://schemas.microsoft.com/office/powerpoint/2010/main" val="32720720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F4106-A57F-3549-9B52-D697317796A7}"/>
              </a:ext>
            </a:extLst>
          </p:cNvPr>
          <p:cNvPicPr>
            <a:picLocks noChangeAspect="1"/>
          </p:cNvPicPr>
          <p:nvPr/>
        </p:nvPicPr>
        <p:blipFill>
          <a:blip r:embed="rId3"/>
          <a:stretch>
            <a:fillRect/>
          </a:stretch>
        </p:blipFill>
        <p:spPr>
          <a:xfrm>
            <a:off x="4554107" y="508294"/>
            <a:ext cx="3228976" cy="3228976"/>
          </a:xfrm>
          <a:prstGeom prst="rect">
            <a:avLst/>
          </a:prstGeom>
        </p:spPr>
      </p:pic>
      <p:pic>
        <p:nvPicPr>
          <p:cNvPr id="2" name="Picture 1">
            <a:extLst>
              <a:ext uri="{FF2B5EF4-FFF2-40B4-BE49-F238E27FC236}">
                <a16:creationId xmlns:a16="http://schemas.microsoft.com/office/drawing/2014/main" id="{EF255448-285E-BC42-9A98-752115157E61}"/>
              </a:ext>
            </a:extLst>
          </p:cNvPr>
          <p:cNvPicPr>
            <a:picLocks noChangeAspect="1"/>
          </p:cNvPicPr>
          <p:nvPr/>
        </p:nvPicPr>
        <p:blipFill>
          <a:blip r:embed="rId4"/>
          <a:stretch>
            <a:fillRect/>
          </a:stretch>
        </p:blipFill>
        <p:spPr>
          <a:xfrm>
            <a:off x="1957387" y="4027736"/>
            <a:ext cx="8177212" cy="1956661"/>
          </a:xfrm>
          <a:prstGeom prst="rect">
            <a:avLst/>
          </a:prstGeom>
        </p:spPr>
      </p:pic>
    </p:spTree>
    <p:extLst>
      <p:ext uri="{BB962C8B-B14F-4D97-AF65-F5344CB8AC3E}">
        <p14:creationId xmlns:p14="http://schemas.microsoft.com/office/powerpoint/2010/main" val="3902836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B40BAB-ECAF-E848-8144-4BEBA092CAC0}"/>
              </a:ext>
            </a:extLst>
          </p:cNvPr>
          <p:cNvPicPr>
            <a:picLocks noChangeAspect="1"/>
          </p:cNvPicPr>
          <p:nvPr/>
        </p:nvPicPr>
        <p:blipFill>
          <a:blip r:embed="rId2"/>
          <a:stretch>
            <a:fillRect/>
          </a:stretch>
        </p:blipFill>
        <p:spPr>
          <a:xfrm>
            <a:off x="0" y="1125608"/>
            <a:ext cx="12192000" cy="1193364"/>
          </a:xfrm>
          <a:prstGeom prst="rect">
            <a:avLst/>
          </a:prstGeom>
        </p:spPr>
      </p:pic>
      <p:pic>
        <p:nvPicPr>
          <p:cNvPr id="5" name="Picture 4">
            <a:extLst>
              <a:ext uri="{FF2B5EF4-FFF2-40B4-BE49-F238E27FC236}">
                <a16:creationId xmlns:a16="http://schemas.microsoft.com/office/drawing/2014/main" id="{80FC335F-086B-F044-8C3C-8E155824D1D0}"/>
              </a:ext>
            </a:extLst>
          </p:cNvPr>
          <p:cNvPicPr>
            <a:picLocks noChangeAspect="1"/>
          </p:cNvPicPr>
          <p:nvPr/>
        </p:nvPicPr>
        <p:blipFill>
          <a:blip r:embed="rId3"/>
          <a:stretch>
            <a:fillRect/>
          </a:stretch>
        </p:blipFill>
        <p:spPr>
          <a:xfrm>
            <a:off x="0" y="3220969"/>
            <a:ext cx="12192000" cy="2376824"/>
          </a:xfrm>
          <a:prstGeom prst="rect">
            <a:avLst/>
          </a:prstGeom>
        </p:spPr>
      </p:pic>
      <p:sp>
        <p:nvSpPr>
          <p:cNvPr id="6" name="TextBox 5">
            <a:extLst>
              <a:ext uri="{FF2B5EF4-FFF2-40B4-BE49-F238E27FC236}">
                <a16:creationId xmlns:a16="http://schemas.microsoft.com/office/drawing/2014/main" id="{13D7CDE4-4A3B-F642-8941-CCC79E328A6F}"/>
              </a:ext>
            </a:extLst>
          </p:cNvPr>
          <p:cNvSpPr txBox="1"/>
          <p:nvPr/>
        </p:nvSpPr>
        <p:spPr>
          <a:xfrm>
            <a:off x="816442" y="6160957"/>
            <a:ext cx="10479231" cy="307777"/>
          </a:xfrm>
          <a:prstGeom prst="rect">
            <a:avLst/>
          </a:prstGeom>
          <a:noFill/>
        </p:spPr>
        <p:txBody>
          <a:bodyPr wrap="square" rtlCol="0">
            <a:spAutoFit/>
          </a:bodyPr>
          <a:lstStyle/>
          <a:p>
            <a:pPr algn="ctr"/>
            <a:r>
              <a:rPr lang="en-US" sz="1400" dirty="0"/>
              <a:t>https://</a:t>
            </a:r>
            <a:r>
              <a:rPr lang="en-US" sz="1400" dirty="0" err="1"/>
              <a:t>www.stevejgordon.co.uk</a:t>
            </a:r>
            <a:r>
              <a:rPr lang="en-US" sz="1400" dirty="0"/>
              <a:t>/</a:t>
            </a:r>
            <a:r>
              <a:rPr lang="en-US" sz="1400" dirty="0" err="1"/>
              <a:t>httpclientfactory</a:t>
            </a:r>
            <a:r>
              <a:rPr lang="en-US" sz="1400" dirty="0"/>
              <a:t>-using-</a:t>
            </a:r>
            <a:r>
              <a:rPr lang="en-US" sz="1400" dirty="0" err="1"/>
              <a:t>polly</a:t>
            </a:r>
            <a:r>
              <a:rPr lang="en-US" sz="1400" dirty="0"/>
              <a:t>-for-transient-fault-handling</a:t>
            </a:r>
          </a:p>
        </p:txBody>
      </p:sp>
    </p:spTree>
    <p:extLst>
      <p:ext uri="{BB962C8B-B14F-4D97-AF65-F5344CB8AC3E}">
        <p14:creationId xmlns:p14="http://schemas.microsoft.com/office/powerpoint/2010/main" val="40354799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6E2EED-8537-2E47-8405-86FAD927E8A0}"/>
              </a:ext>
            </a:extLst>
          </p:cNvPr>
          <p:cNvPicPr>
            <a:picLocks noChangeAspect="1"/>
          </p:cNvPicPr>
          <p:nvPr/>
        </p:nvPicPr>
        <p:blipFill>
          <a:blip r:embed="rId2"/>
          <a:stretch>
            <a:fillRect/>
          </a:stretch>
        </p:blipFill>
        <p:spPr>
          <a:xfrm>
            <a:off x="0" y="2106457"/>
            <a:ext cx="12192000" cy="2645086"/>
          </a:xfrm>
          <a:prstGeom prst="rect">
            <a:avLst/>
          </a:prstGeom>
        </p:spPr>
      </p:pic>
      <p:sp>
        <p:nvSpPr>
          <p:cNvPr id="5" name="TextBox 4">
            <a:extLst>
              <a:ext uri="{FF2B5EF4-FFF2-40B4-BE49-F238E27FC236}">
                <a16:creationId xmlns:a16="http://schemas.microsoft.com/office/drawing/2014/main" id="{3EC22053-4FAF-284F-96CF-365C9C3023AB}"/>
              </a:ext>
            </a:extLst>
          </p:cNvPr>
          <p:cNvSpPr txBox="1"/>
          <p:nvPr/>
        </p:nvSpPr>
        <p:spPr>
          <a:xfrm>
            <a:off x="816442" y="6160957"/>
            <a:ext cx="10479231" cy="307777"/>
          </a:xfrm>
          <a:prstGeom prst="rect">
            <a:avLst/>
          </a:prstGeom>
          <a:noFill/>
        </p:spPr>
        <p:txBody>
          <a:bodyPr wrap="square" rtlCol="0">
            <a:spAutoFit/>
          </a:bodyPr>
          <a:lstStyle/>
          <a:p>
            <a:pPr algn="ctr"/>
            <a:r>
              <a:rPr lang="en-US" sz="1400" dirty="0"/>
              <a:t>https://</a:t>
            </a:r>
            <a:r>
              <a:rPr lang="en-US" sz="1400" dirty="0" err="1"/>
              <a:t>www.stevejgordon.co.uk</a:t>
            </a:r>
            <a:r>
              <a:rPr lang="en-US" sz="1400" dirty="0"/>
              <a:t>/</a:t>
            </a:r>
            <a:r>
              <a:rPr lang="en-US" sz="1400" dirty="0" err="1"/>
              <a:t>httpclientfactory</a:t>
            </a:r>
            <a:r>
              <a:rPr lang="en-US" sz="1400" dirty="0"/>
              <a:t>-using-</a:t>
            </a:r>
            <a:r>
              <a:rPr lang="en-US" sz="1400" dirty="0" err="1"/>
              <a:t>polly</a:t>
            </a:r>
            <a:r>
              <a:rPr lang="en-US" sz="1400" dirty="0"/>
              <a:t>-for-transient-fault-handling</a:t>
            </a:r>
          </a:p>
        </p:txBody>
      </p:sp>
    </p:spTree>
    <p:extLst>
      <p:ext uri="{BB962C8B-B14F-4D97-AF65-F5344CB8AC3E}">
        <p14:creationId xmlns:p14="http://schemas.microsoft.com/office/powerpoint/2010/main" val="1961860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D30B02-AA8E-F643-BE57-36361E97936B}"/>
              </a:ext>
            </a:extLst>
          </p:cNvPr>
          <p:cNvPicPr>
            <a:picLocks noChangeAspect="1"/>
          </p:cNvPicPr>
          <p:nvPr/>
        </p:nvPicPr>
        <p:blipFill>
          <a:blip r:embed="rId2"/>
          <a:stretch>
            <a:fillRect/>
          </a:stretch>
        </p:blipFill>
        <p:spPr>
          <a:xfrm>
            <a:off x="0" y="2106457"/>
            <a:ext cx="12192000" cy="2645086"/>
          </a:xfrm>
          <a:prstGeom prst="rect">
            <a:avLst/>
          </a:prstGeom>
        </p:spPr>
      </p:pic>
      <p:sp>
        <p:nvSpPr>
          <p:cNvPr id="5" name="TextBox 4">
            <a:extLst>
              <a:ext uri="{FF2B5EF4-FFF2-40B4-BE49-F238E27FC236}">
                <a16:creationId xmlns:a16="http://schemas.microsoft.com/office/drawing/2014/main" id="{1B062B70-D8D8-A640-9B73-085740D42A06}"/>
              </a:ext>
            </a:extLst>
          </p:cNvPr>
          <p:cNvSpPr txBox="1"/>
          <p:nvPr/>
        </p:nvSpPr>
        <p:spPr>
          <a:xfrm>
            <a:off x="816442" y="6160957"/>
            <a:ext cx="10479231" cy="307777"/>
          </a:xfrm>
          <a:prstGeom prst="rect">
            <a:avLst/>
          </a:prstGeom>
          <a:noFill/>
        </p:spPr>
        <p:txBody>
          <a:bodyPr wrap="square" rtlCol="0">
            <a:spAutoFit/>
          </a:bodyPr>
          <a:lstStyle/>
          <a:p>
            <a:pPr algn="ctr"/>
            <a:r>
              <a:rPr lang="en-US" sz="1400" dirty="0"/>
              <a:t>https://</a:t>
            </a:r>
            <a:r>
              <a:rPr lang="en-US" sz="1400" dirty="0" err="1"/>
              <a:t>www.stevejgordon.co.uk</a:t>
            </a:r>
            <a:r>
              <a:rPr lang="en-US" sz="1400" dirty="0"/>
              <a:t>/</a:t>
            </a:r>
            <a:r>
              <a:rPr lang="en-US" sz="1400" dirty="0" err="1"/>
              <a:t>httpclientfactory</a:t>
            </a:r>
            <a:r>
              <a:rPr lang="en-US" sz="1400" dirty="0"/>
              <a:t>-using-</a:t>
            </a:r>
            <a:r>
              <a:rPr lang="en-US" sz="1400" dirty="0" err="1"/>
              <a:t>polly</a:t>
            </a:r>
            <a:r>
              <a:rPr lang="en-US" sz="1400" dirty="0"/>
              <a:t>-for-transient-fault-handling</a:t>
            </a:r>
          </a:p>
        </p:txBody>
      </p:sp>
    </p:spTree>
    <p:extLst>
      <p:ext uri="{BB962C8B-B14F-4D97-AF65-F5344CB8AC3E}">
        <p14:creationId xmlns:p14="http://schemas.microsoft.com/office/powerpoint/2010/main" val="4914915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15C356-48DE-3944-9571-E04559A80E84}"/>
              </a:ext>
            </a:extLst>
          </p:cNvPr>
          <p:cNvPicPr>
            <a:picLocks noChangeAspect="1"/>
          </p:cNvPicPr>
          <p:nvPr/>
        </p:nvPicPr>
        <p:blipFill>
          <a:blip r:embed="rId2"/>
          <a:stretch>
            <a:fillRect/>
          </a:stretch>
        </p:blipFill>
        <p:spPr>
          <a:xfrm>
            <a:off x="0" y="586046"/>
            <a:ext cx="12192000" cy="1662545"/>
          </a:xfrm>
          <a:prstGeom prst="rect">
            <a:avLst/>
          </a:prstGeom>
        </p:spPr>
      </p:pic>
      <p:sp>
        <p:nvSpPr>
          <p:cNvPr id="5" name="TextBox 4">
            <a:extLst>
              <a:ext uri="{FF2B5EF4-FFF2-40B4-BE49-F238E27FC236}">
                <a16:creationId xmlns:a16="http://schemas.microsoft.com/office/drawing/2014/main" id="{13806306-384F-0B4B-B287-D458EE3C83F5}"/>
              </a:ext>
            </a:extLst>
          </p:cNvPr>
          <p:cNvSpPr txBox="1"/>
          <p:nvPr/>
        </p:nvSpPr>
        <p:spPr>
          <a:xfrm>
            <a:off x="816442" y="6160957"/>
            <a:ext cx="10479231" cy="307777"/>
          </a:xfrm>
          <a:prstGeom prst="rect">
            <a:avLst/>
          </a:prstGeom>
          <a:noFill/>
        </p:spPr>
        <p:txBody>
          <a:bodyPr wrap="square" rtlCol="0">
            <a:spAutoFit/>
          </a:bodyPr>
          <a:lstStyle/>
          <a:p>
            <a:pPr algn="ctr"/>
            <a:r>
              <a:rPr lang="en-US" sz="1400" dirty="0"/>
              <a:t>https://</a:t>
            </a:r>
            <a:r>
              <a:rPr lang="en-US" sz="1400" dirty="0" err="1"/>
              <a:t>hackernoon.com</a:t>
            </a:r>
            <a:r>
              <a:rPr lang="en-US" sz="1400" dirty="0"/>
              <a:t>/azure-sql-transient-errors-7625ad6e0a06</a:t>
            </a:r>
          </a:p>
        </p:txBody>
      </p:sp>
      <p:pic>
        <p:nvPicPr>
          <p:cNvPr id="6" name="Picture 5">
            <a:extLst>
              <a:ext uri="{FF2B5EF4-FFF2-40B4-BE49-F238E27FC236}">
                <a16:creationId xmlns:a16="http://schemas.microsoft.com/office/drawing/2014/main" id="{8C85142D-C4F4-0A41-B4FA-53D14F435B89}"/>
              </a:ext>
            </a:extLst>
          </p:cNvPr>
          <p:cNvPicPr>
            <a:picLocks noChangeAspect="1"/>
          </p:cNvPicPr>
          <p:nvPr/>
        </p:nvPicPr>
        <p:blipFill>
          <a:blip r:embed="rId3"/>
          <a:stretch>
            <a:fillRect/>
          </a:stretch>
        </p:blipFill>
        <p:spPr>
          <a:xfrm>
            <a:off x="0" y="2656921"/>
            <a:ext cx="12192000" cy="2608178"/>
          </a:xfrm>
          <a:prstGeom prst="rect">
            <a:avLst/>
          </a:prstGeom>
        </p:spPr>
      </p:pic>
    </p:spTree>
    <p:extLst>
      <p:ext uri="{BB962C8B-B14F-4D97-AF65-F5344CB8AC3E}">
        <p14:creationId xmlns:p14="http://schemas.microsoft.com/office/powerpoint/2010/main" val="8898040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09C01DA-386D-3349-9FE2-2750763384C1}"/>
              </a:ext>
            </a:extLst>
          </p:cNvPr>
          <p:cNvSpPr>
            <a:spLocks noGrp="1"/>
          </p:cNvSpPr>
          <p:nvPr>
            <p:ph idx="1"/>
          </p:nvPr>
        </p:nvSpPr>
        <p:spPr>
          <a:xfrm>
            <a:off x="554182" y="3054927"/>
            <a:ext cx="11093177" cy="748146"/>
          </a:xfrm>
        </p:spPr>
        <p:txBody>
          <a:bodyPr>
            <a:noAutofit/>
          </a:bodyPr>
          <a:lstStyle/>
          <a:p>
            <a:pPr marL="0" indent="0" algn="ctr">
              <a:lnSpc>
                <a:spcPct val="100000"/>
              </a:lnSpc>
              <a:spcBef>
                <a:spcPts val="0"/>
              </a:spcBef>
              <a:buNone/>
            </a:pPr>
            <a:r>
              <a:rPr lang="en-US" sz="4000" i="1" dirty="0"/>
              <a:t>There is more to </a:t>
            </a:r>
            <a:r>
              <a:rPr lang="en-US" sz="4000" b="1" i="1" dirty="0"/>
              <a:t>Polly</a:t>
            </a:r>
            <a:r>
              <a:rPr lang="en-US" sz="4000" i="1" dirty="0"/>
              <a:t> than just providing </a:t>
            </a:r>
            <a:r>
              <a:rPr lang="en-US" sz="4000" b="1" i="1" dirty="0" err="1"/>
              <a:t>HttpClient</a:t>
            </a:r>
            <a:r>
              <a:rPr lang="en-US" sz="4000" i="1" dirty="0"/>
              <a:t> support.</a:t>
            </a:r>
          </a:p>
        </p:txBody>
      </p:sp>
    </p:spTree>
    <p:extLst>
      <p:ext uri="{BB962C8B-B14F-4D97-AF65-F5344CB8AC3E}">
        <p14:creationId xmlns:p14="http://schemas.microsoft.com/office/powerpoint/2010/main" val="25900047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BF20E9-3DCD-B145-B253-F4E99DB80233}"/>
              </a:ext>
            </a:extLst>
          </p:cNvPr>
          <p:cNvSpPr txBox="1"/>
          <p:nvPr/>
        </p:nvSpPr>
        <p:spPr>
          <a:xfrm>
            <a:off x="816442" y="6160957"/>
            <a:ext cx="10479231" cy="307777"/>
          </a:xfrm>
          <a:prstGeom prst="rect">
            <a:avLst/>
          </a:prstGeom>
          <a:noFill/>
        </p:spPr>
        <p:txBody>
          <a:bodyPr wrap="square" rtlCol="0">
            <a:spAutoFit/>
          </a:bodyPr>
          <a:lstStyle/>
          <a:p>
            <a:pPr algn="ctr"/>
            <a:r>
              <a:rPr lang="en-US" sz="1400" dirty="0"/>
              <a:t>https://</a:t>
            </a:r>
            <a:r>
              <a:rPr lang="en-US" sz="1400" dirty="0" err="1"/>
              <a:t>hackernoon.com</a:t>
            </a:r>
            <a:r>
              <a:rPr lang="en-US" sz="1400" dirty="0"/>
              <a:t>/azure-sql-transient-errors-7625ad6e0a06</a:t>
            </a:r>
          </a:p>
        </p:txBody>
      </p:sp>
      <p:pic>
        <p:nvPicPr>
          <p:cNvPr id="6" name="Picture 5">
            <a:extLst>
              <a:ext uri="{FF2B5EF4-FFF2-40B4-BE49-F238E27FC236}">
                <a16:creationId xmlns:a16="http://schemas.microsoft.com/office/drawing/2014/main" id="{436184DB-FA7C-324E-B3D7-3A8A459F3FD0}"/>
              </a:ext>
            </a:extLst>
          </p:cNvPr>
          <p:cNvPicPr>
            <a:picLocks noChangeAspect="1"/>
          </p:cNvPicPr>
          <p:nvPr/>
        </p:nvPicPr>
        <p:blipFill>
          <a:blip r:embed="rId3"/>
          <a:stretch>
            <a:fillRect/>
          </a:stretch>
        </p:blipFill>
        <p:spPr>
          <a:xfrm>
            <a:off x="0" y="2124911"/>
            <a:ext cx="12192000" cy="2608178"/>
          </a:xfrm>
          <a:prstGeom prst="rect">
            <a:avLst/>
          </a:prstGeom>
        </p:spPr>
      </p:pic>
    </p:spTree>
    <p:extLst>
      <p:ext uri="{BB962C8B-B14F-4D97-AF65-F5344CB8AC3E}">
        <p14:creationId xmlns:p14="http://schemas.microsoft.com/office/powerpoint/2010/main" val="3231926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00397" y="5831173"/>
            <a:ext cx="457200" cy="457200"/>
          </a:xfrm>
          <a:prstGeom prst="rect">
            <a:avLst/>
          </a:prstGeom>
        </p:spPr>
      </p:pic>
      <p:pic>
        <p:nvPicPr>
          <p:cNvPr id="7" name="Picture 6"/>
          <p:cNvPicPr>
            <a:picLocks noChangeAspect="1"/>
          </p:cNvPicPr>
          <p:nvPr/>
        </p:nvPicPr>
        <p:blipFill>
          <a:blip r:embed="rId4"/>
          <a:stretch>
            <a:fillRect/>
          </a:stretch>
        </p:blipFill>
        <p:spPr>
          <a:xfrm>
            <a:off x="2216671" y="5831173"/>
            <a:ext cx="457200" cy="457200"/>
          </a:xfrm>
          <a:prstGeom prst="rect">
            <a:avLst/>
          </a:prstGeom>
        </p:spPr>
      </p:pic>
      <p:pic>
        <p:nvPicPr>
          <p:cNvPr id="8" name="Picture 7"/>
          <p:cNvPicPr>
            <a:picLocks noChangeAspect="1"/>
          </p:cNvPicPr>
          <p:nvPr/>
        </p:nvPicPr>
        <p:blipFill>
          <a:blip r:embed="rId5"/>
          <a:stretch>
            <a:fillRect/>
          </a:stretch>
        </p:blipFill>
        <p:spPr>
          <a:xfrm>
            <a:off x="384123" y="5831173"/>
            <a:ext cx="457200" cy="457200"/>
          </a:xfrm>
          <a:prstGeom prst="rect">
            <a:avLst/>
          </a:prstGeom>
        </p:spPr>
      </p:pic>
      <p:pic>
        <p:nvPicPr>
          <p:cNvPr id="9" name="Picture 8"/>
          <p:cNvPicPr>
            <a:picLocks noChangeAspect="1"/>
          </p:cNvPicPr>
          <p:nvPr/>
        </p:nvPicPr>
        <p:blipFill>
          <a:blip r:embed="rId6"/>
          <a:stretch>
            <a:fillRect/>
          </a:stretch>
        </p:blipFill>
        <p:spPr>
          <a:xfrm>
            <a:off x="3132945" y="5831173"/>
            <a:ext cx="457200" cy="457200"/>
          </a:xfrm>
          <a:prstGeom prst="rect">
            <a:avLst/>
          </a:prstGeom>
        </p:spPr>
      </p:pic>
      <p:sp>
        <p:nvSpPr>
          <p:cNvPr id="10" name="TextBox 9"/>
          <p:cNvSpPr txBox="1"/>
          <p:nvPr/>
        </p:nvSpPr>
        <p:spPr>
          <a:xfrm>
            <a:off x="6190845" y="5765153"/>
            <a:ext cx="5246650" cy="523220"/>
          </a:xfrm>
          <a:prstGeom prst="rect">
            <a:avLst/>
          </a:prstGeom>
          <a:noFill/>
        </p:spPr>
        <p:txBody>
          <a:bodyPr wrap="square" rtlCol="0">
            <a:spAutoFit/>
          </a:bodyPr>
          <a:lstStyle/>
          <a:p>
            <a:pPr algn="r"/>
            <a:r>
              <a:rPr lang="en-US" sz="2800" dirty="0"/>
              <a:t>@</a:t>
            </a:r>
            <a:r>
              <a:rPr lang="en-US" sz="2800" dirty="0" err="1"/>
              <a:t>neekgreen</a:t>
            </a:r>
            <a:r>
              <a:rPr lang="en-US" sz="2800" dirty="0"/>
              <a:t> | Nicholas Myers</a:t>
            </a:r>
          </a:p>
        </p:txBody>
      </p:sp>
      <p:pic>
        <p:nvPicPr>
          <p:cNvPr id="3" name="Picture 2"/>
          <p:cNvPicPr>
            <a:picLocks noChangeAspect="1"/>
          </p:cNvPicPr>
          <p:nvPr/>
        </p:nvPicPr>
        <p:blipFill>
          <a:blip r:embed="rId7"/>
          <a:stretch>
            <a:fillRect/>
          </a:stretch>
        </p:blipFill>
        <p:spPr>
          <a:xfrm>
            <a:off x="3522201" y="316242"/>
            <a:ext cx="5337287" cy="5337287"/>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59682" y="316242"/>
            <a:ext cx="1828800" cy="1828800"/>
          </a:xfrm>
          <a:prstGeom prst="rect">
            <a:avLst/>
          </a:prstGeom>
        </p:spPr>
      </p:pic>
    </p:spTree>
    <p:extLst>
      <p:ext uri="{BB962C8B-B14F-4D97-AF65-F5344CB8AC3E}">
        <p14:creationId xmlns:p14="http://schemas.microsoft.com/office/powerpoint/2010/main" val="7657729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96135D-A8C9-6846-AEED-EA98016AF6F5}"/>
              </a:ext>
            </a:extLst>
          </p:cNvPr>
          <p:cNvPicPr>
            <a:picLocks noChangeAspect="1"/>
          </p:cNvPicPr>
          <p:nvPr/>
        </p:nvPicPr>
        <p:blipFill>
          <a:blip r:embed="rId3"/>
          <a:stretch>
            <a:fillRect/>
          </a:stretch>
        </p:blipFill>
        <p:spPr>
          <a:xfrm>
            <a:off x="0" y="459970"/>
            <a:ext cx="12192000" cy="3377763"/>
          </a:xfrm>
          <a:prstGeom prst="rect">
            <a:avLst/>
          </a:prstGeom>
        </p:spPr>
      </p:pic>
      <p:pic>
        <p:nvPicPr>
          <p:cNvPr id="6" name="Picture 5">
            <a:extLst>
              <a:ext uri="{FF2B5EF4-FFF2-40B4-BE49-F238E27FC236}">
                <a16:creationId xmlns:a16="http://schemas.microsoft.com/office/drawing/2014/main" id="{43451733-21A1-D148-ABEA-BC1D2C8ECD49}"/>
              </a:ext>
            </a:extLst>
          </p:cNvPr>
          <p:cNvPicPr>
            <a:picLocks noChangeAspect="1"/>
          </p:cNvPicPr>
          <p:nvPr/>
        </p:nvPicPr>
        <p:blipFill>
          <a:blip r:embed="rId4"/>
          <a:stretch>
            <a:fillRect/>
          </a:stretch>
        </p:blipFill>
        <p:spPr>
          <a:xfrm>
            <a:off x="0" y="3978891"/>
            <a:ext cx="12192000" cy="2391555"/>
          </a:xfrm>
          <a:prstGeom prst="rect">
            <a:avLst/>
          </a:prstGeom>
        </p:spPr>
      </p:pic>
    </p:spTree>
    <p:extLst>
      <p:ext uri="{BB962C8B-B14F-4D97-AF65-F5344CB8AC3E}">
        <p14:creationId xmlns:p14="http://schemas.microsoft.com/office/powerpoint/2010/main" val="22200822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D7CDA59-D2A7-6A44-B692-073166E155C3}"/>
              </a:ext>
            </a:extLst>
          </p:cNvPr>
          <p:cNvSpPr>
            <a:spLocks noChangeAspect="1"/>
          </p:cNvSpPr>
          <p:nvPr/>
        </p:nvSpPr>
        <p:spPr>
          <a:xfrm>
            <a:off x="7602681" y="528477"/>
            <a:ext cx="1759528" cy="1759528"/>
          </a:xfrm>
          <a:prstGeom prst="ellipse">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External</a:t>
            </a:r>
          </a:p>
          <a:p>
            <a:pPr algn="ctr"/>
            <a:r>
              <a:rPr lang="en-US" sz="2400" b="1" dirty="0"/>
              <a:t>API #1</a:t>
            </a:r>
          </a:p>
        </p:txBody>
      </p:sp>
      <p:sp>
        <p:nvSpPr>
          <p:cNvPr id="6" name="Oval 5">
            <a:extLst>
              <a:ext uri="{FF2B5EF4-FFF2-40B4-BE49-F238E27FC236}">
                <a16:creationId xmlns:a16="http://schemas.microsoft.com/office/drawing/2014/main" id="{41EE9A55-1B22-8F45-BBCA-8AC9FB37D77F}"/>
              </a:ext>
            </a:extLst>
          </p:cNvPr>
          <p:cNvSpPr>
            <a:spLocks noChangeAspect="1"/>
          </p:cNvSpPr>
          <p:nvPr/>
        </p:nvSpPr>
        <p:spPr>
          <a:xfrm>
            <a:off x="10072254" y="3496815"/>
            <a:ext cx="1755648" cy="1755648"/>
          </a:xfrm>
          <a:prstGeom prst="ellipse">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External</a:t>
            </a:r>
          </a:p>
          <a:p>
            <a:pPr algn="ctr"/>
            <a:r>
              <a:rPr lang="en-US" sz="2400" b="1" dirty="0"/>
              <a:t>API #2</a:t>
            </a:r>
          </a:p>
        </p:txBody>
      </p:sp>
      <p:pic>
        <p:nvPicPr>
          <p:cNvPr id="7" name="Picture 6">
            <a:extLst>
              <a:ext uri="{FF2B5EF4-FFF2-40B4-BE49-F238E27FC236}">
                <a16:creationId xmlns:a16="http://schemas.microsoft.com/office/drawing/2014/main" id="{16333C5F-DA12-CC40-9C48-6F3D7FAD20EE}"/>
              </a:ext>
            </a:extLst>
          </p:cNvPr>
          <p:cNvPicPr>
            <a:picLocks noChangeAspect="1"/>
          </p:cNvPicPr>
          <p:nvPr/>
        </p:nvPicPr>
        <p:blipFill>
          <a:blip r:embed="rId3"/>
          <a:stretch>
            <a:fillRect/>
          </a:stretch>
        </p:blipFill>
        <p:spPr>
          <a:xfrm>
            <a:off x="547911" y="366745"/>
            <a:ext cx="1496291" cy="1496291"/>
          </a:xfrm>
          <a:prstGeom prst="rect">
            <a:avLst/>
          </a:prstGeom>
        </p:spPr>
      </p:pic>
      <p:cxnSp>
        <p:nvCxnSpPr>
          <p:cNvPr id="9" name="Straight Arrow Connector 8">
            <a:extLst>
              <a:ext uri="{FF2B5EF4-FFF2-40B4-BE49-F238E27FC236}">
                <a16:creationId xmlns:a16="http://schemas.microsoft.com/office/drawing/2014/main" id="{A2251C59-D06E-274C-BD6A-3629AEA10BB2}"/>
              </a:ext>
            </a:extLst>
          </p:cNvPr>
          <p:cNvCxnSpPr>
            <a:cxnSpLocks/>
          </p:cNvCxnSpPr>
          <p:nvPr/>
        </p:nvCxnSpPr>
        <p:spPr>
          <a:xfrm>
            <a:off x="2134902" y="2030328"/>
            <a:ext cx="0" cy="1092086"/>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70F4AD6-0E75-7242-98E1-E23AD7C7363C}"/>
              </a:ext>
            </a:extLst>
          </p:cNvPr>
          <p:cNvCxnSpPr>
            <a:cxnSpLocks/>
            <a:stCxn id="4" idx="7"/>
            <a:endCxn id="5" idx="2"/>
          </p:cNvCxnSpPr>
          <p:nvPr/>
        </p:nvCxnSpPr>
        <p:spPr>
          <a:xfrm flipV="1">
            <a:off x="2965949" y="1408241"/>
            <a:ext cx="4636732" cy="1971281"/>
          </a:xfrm>
          <a:prstGeom prst="straightConnector1">
            <a:avLst/>
          </a:prstGeom>
          <a:ln w="635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9DEAD8-7627-DF49-90A1-2495A8AAB5E4}"/>
              </a:ext>
            </a:extLst>
          </p:cNvPr>
          <p:cNvCxnSpPr>
            <a:cxnSpLocks/>
            <a:stCxn id="5" idx="5"/>
            <a:endCxn id="6" idx="1"/>
          </p:cNvCxnSpPr>
          <p:nvPr/>
        </p:nvCxnSpPr>
        <p:spPr>
          <a:xfrm>
            <a:off x="9104532" y="2030328"/>
            <a:ext cx="1224831" cy="1723596"/>
          </a:xfrm>
          <a:prstGeom prst="straightConnector1">
            <a:avLst/>
          </a:prstGeom>
          <a:ln w="635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Cloud 19">
            <a:extLst>
              <a:ext uri="{FF2B5EF4-FFF2-40B4-BE49-F238E27FC236}">
                <a16:creationId xmlns:a16="http://schemas.microsoft.com/office/drawing/2014/main" id="{26083C03-82DB-0840-88DF-3DE28ED61EDB}"/>
              </a:ext>
            </a:extLst>
          </p:cNvPr>
          <p:cNvSpPr/>
          <p:nvPr/>
        </p:nvSpPr>
        <p:spPr>
          <a:xfrm>
            <a:off x="4576830" y="1781414"/>
            <a:ext cx="1524000" cy="1025237"/>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loud 20">
            <a:extLst>
              <a:ext uri="{FF2B5EF4-FFF2-40B4-BE49-F238E27FC236}">
                <a16:creationId xmlns:a16="http://schemas.microsoft.com/office/drawing/2014/main" id="{2D37AE9F-C048-2D44-995C-118AB3A6A0A6}"/>
              </a:ext>
            </a:extLst>
          </p:cNvPr>
          <p:cNvSpPr/>
          <p:nvPr/>
        </p:nvSpPr>
        <p:spPr>
          <a:xfrm>
            <a:off x="8784895" y="2391004"/>
            <a:ext cx="1524000" cy="1025237"/>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C8A58E0-AEEF-CA43-9E47-C8D79CE08DE1}"/>
              </a:ext>
            </a:extLst>
          </p:cNvPr>
          <p:cNvSpPr>
            <a:spLocks noChangeAspect="1"/>
          </p:cNvSpPr>
          <p:nvPr/>
        </p:nvSpPr>
        <p:spPr>
          <a:xfrm>
            <a:off x="1467410" y="3122413"/>
            <a:ext cx="1755648" cy="1755648"/>
          </a:xfrm>
          <a:prstGeom prst="ellipse">
            <a:avLst/>
          </a:prstGeom>
          <a:solidFill>
            <a:schemeClr val="accent6"/>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API</a:t>
            </a:r>
          </a:p>
        </p:txBody>
      </p:sp>
      <p:pic>
        <p:nvPicPr>
          <p:cNvPr id="45" name="Picture 44">
            <a:extLst>
              <a:ext uri="{FF2B5EF4-FFF2-40B4-BE49-F238E27FC236}">
                <a16:creationId xmlns:a16="http://schemas.microsoft.com/office/drawing/2014/main" id="{4E763623-07F8-FD41-A159-C41490808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185" y="819766"/>
            <a:ext cx="731520" cy="731520"/>
          </a:xfrm>
          <a:prstGeom prst="rect">
            <a:avLst/>
          </a:prstGeom>
        </p:spPr>
      </p:pic>
      <p:pic>
        <p:nvPicPr>
          <p:cNvPr id="46" name="Picture 45">
            <a:extLst>
              <a:ext uri="{FF2B5EF4-FFF2-40B4-BE49-F238E27FC236}">
                <a16:creationId xmlns:a16="http://schemas.microsoft.com/office/drawing/2014/main" id="{9DAA8A83-3385-F64D-962B-014F313450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4902" y="819766"/>
            <a:ext cx="479271" cy="731520"/>
          </a:xfrm>
          <a:prstGeom prst="rect">
            <a:avLst/>
          </a:prstGeom>
        </p:spPr>
      </p:pic>
    </p:spTree>
    <p:extLst>
      <p:ext uri="{BB962C8B-B14F-4D97-AF65-F5344CB8AC3E}">
        <p14:creationId xmlns:p14="http://schemas.microsoft.com/office/powerpoint/2010/main" val="727073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86000" y="1289050"/>
            <a:ext cx="7620000" cy="4279900"/>
          </a:xfrm>
          <a:prstGeom prst="rect">
            <a:avLst/>
          </a:prstGeom>
        </p:spPr>
      </p:pic>
    </p:spTree>
    <p:extLst>
      <p:ext uri="{BB962C8B-B14F-4D97-AF65-F5344CB8AC3E}">
        <p14:creationId xmlns:p14="http://schemas.microsoft.com/office/powerpoint/2010/main" val="41085848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AAD74E-0736-8E42-BCE4-3A2F8C286412}"/>
              </a:ext>
            </a:extLst>
          </p:cNvPr>
          <p:cNvSpPr txBox="1"/>
          <p:nvPr/>
        </p:nvSpPr>
        <p:spPr>
          <a:xfrm>
            <a:off x="657225" y="500063"/>
            <a:ext cx="8015288" cy="861774"/>
          </a:xfrm>
          <a:prstGeom prst="rect">
            <a:avLst/>
          </a:prstGeom>
          <a:noFill/>
        </p:spPr>
        <p:txBody>
          <a:bodyPr wrap="square" rtlCol="0">
            <a:spAutoFit/>
          </a:bodyPr>
          <a:lstStyle/>
          <a:p>
            <a:r>
              <a:rPr lang="en-US" b="1" dirty="0"/>
              <a:t>Polly</a:t>
            </a:r>
          </a:p>
          <a:p>
            <a:r>
              <a:rPr lang="en-US" sz="1600" dirty="0"/>
              <a:t>A .NET resilience and transient-fault-handling library</a:t>
            </a:r>
          </a:p>
          <a:p>
            <a:r>
              <a:rPr lang="en-US" sz="1600" i="1" dirty="0"/>
              <a:t>https://</a:t>
            </a:r>
            <a:r>
              <a:rPr lang="en-US" sz="1600" i="1" dirty="0" err="1"/>
              <a:t>github.com</a:t>
            </a:r>
            <a:r>
              <a:rPr lang="en-US" sz="1600" i="1" dirty="0"/>
              <a:t>/App-</a:t>
            </a:r>
            <a:r>
              <a:rPr lang="en-US" sz="1600" i="1" dirty="0" err="1"/>
              <a:t>vNext</a:t>
            </a:r>
            <a:r>
              <a:rPr lang="en-US" sz="1600" i="1" dirty="0"/>
              <a:t>/Polly</a:t>
            </a:r>
          </a:p>
        </p:txBody>
      </p:sp>
      <p:sp>
        <p:nvSpPr>
          <p:cNvPr id="5" name="TextBox 4">
            <a:extLst>
              <a:ext uri="{FF2B5EF4-FFF2-40B4-BE49-F238E27FC236}">
                <a16:creationId xmlns:a16="http://schemas.microsoft.com/office/drawing/2014/main" id="{3C3A5DF4-E3B4-8846-959C-3052EAA46E63}"/>
              </a:ext>
            </a:extLst>
          </p:cNvPr>
          <p:cNvSpPr txBox="1"/>
          <p:nvPr/>
        </p:nvSpPr>
        <p:spPr>
          <a:xfrm>
            <a:off x="657225" y="1724025"/>
            <a:ext cx="8015288" cy="892552"/>
          </a:xfrm>
          <a:prstGeom prst="rect">
            <a:avLst/>
          </a:prstGeom>
          <a:noFill/>
        </p:spPr>
        <p:txBody>
          <a:bodyPr wrap="square" rtlCol="0">
            <a:spAutoFit/>
          </a:bodyPr>
          <a:lstStyle/>
          <a:p>
            <a:r>
              <a:rPr lang="en-US" b="1" dirty="0"/>
              <a:t>Refit</a:t>
            </a:r>
          </a:p>
          <a:p>
            <a:r>
              <a:rPr lang="en-US" sz="1600" dirty="0"/>
              <a:t>The automatic type-safe REST library for </a:t>
            </a:r>
            <a:r>
              <a:rPr lang="en-US" sz="1600" dirty="0" err="1"/>
              <a:t>Xamarin</a:t>
            </a:r>
            <a:r>
              <a:rPr lang="en-US" sz="1600" dirty="0"/>
              <a:t> and .NET</a:t>
            </a:r>
          </a:p>
          <a:p>
            <a:r>
              <a:rPr lang="en-US" sz="1600" i="1" dirty="0"/>
              <a:t>https://</a:t>
            </a:r>
            <a:r>
              <a:rPr lang="en-US" sz="1600" i="1" dirty="0" err="1"/>
              <a:t>github.com</a:t>
            </a:r>
            <a:r>
              <a:rPr lang="en-US" sz="1600" i="1" dirty="0"/>
              <a:t>/</a:t>
            </a:r>
            <a:r>
              <a:rPr lang="en-US" sz="1600" i="1" dirty="0" err="1"/>
              <a:t>reactiveui</a:t>
            </a:r>
            <a:r>
              <a:rPr lang="en-US" sz="1600" i="1" dirty="0"/>
              <a:t>/refit</a:t>
            </a:r>
          </a:p>
        </p:txBody>
      </p:sp>
    </p:spTree>
    <p:extLst>
      <p:ext uri="{BB962C8B-B14F-4D97-AF65-F5344CB8AC3E}">
        <p14:creationId xmlns:p14="http://schemas.microsoft.com/office/powerpoint/2010/main" val="1978723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3BB7F5-C928-7943-B328-AA8035E5DBBC}"/>
              </a:ext>
            </a:extLst>
          </p:cNvPr>
          <p:cNvSpPr txBox="1"/>
          <p:nvPr/>
        </p:nvSpPr>
        <p:spPr>
          <a:xfrm>
            <a:off x="816442" y="6160957"/>
            <a:ext cx="10479231" cy="307777"/>
          </a:xfrm>
          <a:prstGeom prst="rect">
            <a:avLst/>
          </a:prstGeom>
          <a:noFill/>
        </p:spPr>
        <p:txBody>
          <a:bodyPr wrap="square" rtlCol="0">
            <a:spAutoFit/>
          </a:bodyPr>
          <a:lstStyle/>
          <a:p>
            <a:pPr algn="ctr"/>
            <a:r>
              <a:rPr lang="en-US" sz="1400" dirty="0"/>
              <a:t>https://</a:t>
            </a:r>
            <a:r>
              <a:rPr lang="en-US" sz="1400" dirty="0" err="1"/>
              <a:t>medium.com</a:t>
            </a:r>
            <a:r>
              <a:rPr lang="en-US" sz="1400" dirty="0"/>
              <a:t>/</a:t>
            </a:r>
            <a:r>
              <a:rPr lang="en-US" sz="1400" dirty="0" err="1"/>
              <a:t>microhq</a:t>
            </a:r>
            <a:r>
              <a:rPr lang="en-US" sz="1400" dirty="0"/>
              <a:t>/building-resilient-and-fault-tolerant-applications-with-micro-53b454a8e8eb</a:t>
            </a:r>
          </a:p>
        </p:txBody>
      </p:sp>
      <p:sp>
        <p:nvSpPr>
          <p:cNvPr id="5" name="Content Placeholder 2">
            <a:extLst>
              <a:ext uri="{FF2B5EF4-FFF2-40B4-BE49-F238E27FC236}">
                <a16:creationId xmlns:a16="http://schemas.microsoft.com/office/drawing/2014/main" id="{5A1577C3-F2D5-CE49-9B43-63344C49AE90}"/>
              </a:ext>
            </a:extLst>
          </p:cNvPr>
          <p:cNvSpPr>
            <a:spLocks noGrp="1"/>
          </p:cNvSpPr>
          <p:nvPr>
            <p:ph idx="1"/>
          </p:nvPr>
        </p:nvSpPr>
        <p:spPr>
          <a:xfrm>
            <a:off x="554182" y="3158837"/>
            <a:ext cx="11093177" cy="748146"/>
          </a:xfrm>
        </p:spPr>
        <p:txBody>
          <a:bodyPr>
            <a:noAutofit/>
          </a:bodyPr>
          <a:lstStyle/>
          <a:p>
            <a:pPr marL="0" indent="0" algn="ctr">
              <a:lnSpc>
                <a:spcPct val="100000"/>
              </a:lnSpc>
              <a:spcBef>
                <a:spcPts val="0"/>
              </a:spcBef>
              <a:buNone/>
            </a:pPr>
            <a:r>
              <a:rPr lang="en-US" sz="4000" i="1" dirty="0"/>
              <a:t>How do I </a:t>
            </a:r>
            <a:r>
              <a:rPr lang="en-US" sz="4000" b="1" i="1" dirty="0"/>
              <a:t>run</a:t>
            </a:r>
            <a:r>
              <a:rPr lang="en-US" sz="4000" i="1" dirty="0"/>
              <a:t> my applications in a </a:t>
            </a:r>
            <a:r>
              <a:rPr lang="en-US" sz="4000" b="1" i="1" dirty="0"/>
              <a:t>scalable</a:t>
            </a:r>
            <a:r>
              <a:rPr lang="en-US" sz="4000" i="1" dirty="0"/>
              <a:t> and </a:t>
            </a:r>
            <a:r>
              <a:rPr lang="en-US" sz="4000" b="1" i="1" dirty="0"/>
              <a:t>fault tolerant</a:t>
            </a:r>
            <a:r>
              <a:rPr lang="en-US" sz="4000" i="1" dirty="0"/>
              <a:t> manner?</a:t>
            </a:r>
          </a:p>
        </p:txBody>
      </p:sp>
    </p:spTree>
    <p:extLst>
      <p:ext uri="{BB962C8B-B14F-4D97-AF65-F5344CB8AC3E}">
        <p14:creationId xmlns:p14="http://schemas.microsoft.com/office/powerpoint/2010/main" val="1739928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3BB7F5-C928-7943-B328-AA8035E5DBBC}"/>
              </a:ext>
            </a:extLst>
          </p:cNvPr>
          <p:cNvSpPr txBox="1"/>
          <p:nvPr/>
        </p:nvSpPr>
        <p:spPr>
          <a:xfrm>
            <a:off x="816442" y="6160957"/>
            <a:ext cx="10479231" cy="307777"/>
          </a:xfrm>
          <a:prstGeom prst="rect">
            <a:avLst/>
          </a:prstGeom>
          <a:noFill/>
        </p:spPr>
        <p:txBody>
          <a:bodyPr wrap="square" rtlCol="0">
            <a:spAutoFit/>
          </a:bodyPr>
          <a:lstStyle/>
          <a:p>
            <a:pPr algn="ctr"/>
            <a:r>
              <a:rPr lang="en-US" sz="1400" dirty="0"/>
              <a:t>https://</a:t>
            </a:r>
            <a:r>
              <a:rPr lang="en-US" sz="1400" dirty="0" err="1"/>
              <a:t>medium.com</a:t>
            </a:r>
            <a:r>
              <a:rPr lang="en-US" sz="1400" dirty="0"/>
              <a:t>/</a:t>
            </a:r>
            <a:r>
              <a:rPr lang="en-US" sz="1400" dirty="0" err="1"/>
              <a:t>microhq</a:t>
            </a:r>
            <a:r>
              <a:rPr lang="en-US" sz="1400" dirty="0"/>
              <a:t>/building-resilient-and-fault-tolerant-applications-with-micro-53b454a8e8eb</a:t>
            </a:r>
          </a:p>
        </p:txBody>
      </p:sp>
      <p:sp>
        <p:nvSpPr>
          <p:cNvPr id="5" name="Content Placeholder 2">
            <a:extLst>
              <a:ext uri="{FF2B5EF4-FFF2-40B4-BE49-F238E27FC236}">
                <a16:creationId xmlns:a16="http://schemas.microsoft.com/office/drawing/2014/main" id="{5A1577C3-F2D5-CE49-9B43-63344C49AE90}"/>
              </a:ext>
            </a:extLst>
          </p:cNvPr>
          <p:cNvSpPr>
            <a:spLocks noGrp="1"/>
          </p:cNvSpPr>
          <p:nvPr>
            <p:ph idx="1"/>
          </p:nvPr>
        </p:nvSpPr>
        <p:spPr>
          <a:xfrm>
            <a:off x="554182" y="3158837"/>
            <a:ext cx="11093177" cy="748146"/>
          </a:xfrm>
        </p:spPr>
        <p:txBody>
          <a:bodyPr>
            <a:noAutofit/>
          </a:bodyPr>
          <a:lstStyle/>
          <a:p>
            <a:pPr marL="0" indent="0" algn="ctr">
              <a:buNone/>
            </a:pPr>
            <a:r>
              <a:rPr lang="en-US" sz="4000" i="1" dirty="0"/>
              <a:t>How do I actually </a:t>
            </a:r>
            <a:r>
              <a:rPr lang="en-US" sz="4000" b="1" i="1" dirty="0"/>
              <a:t>write</a:t>
            </a:r>
            <a:r>
              <a:rPr lang="en-US" sz="4000" i="1" dirty="0"/>
              <a:t> applications in a </a:t>
            </a:r>
            <a:r>
              <a:rPr lang="en-US" sz="4000" b="1" i="1" dirty="0"/>
              <a:t>scalable</a:t>
            </a:r>
            <a:r>
              <a:rPr lang="en-US" sz="4000" i="1" dirty="0"/>
              <a:t> and </a:t>
            </a:r>
            <a:r>
              <a:rPr lang="en-US" sz="4000" b="1" i="1" dirty="0"/>
              <a:t>fault tolerant </a:t>
            </a:r>
            <a:r>
              <a:rPr lang="en-US" sz="4000" i="1" dirty="0"/>
              <a:t>manner?</a:t>
            </a:r>
          </a:p>
        </p:txBody>
      </p:sp>
    </p:spTree>
    <p:extLst>
      <p:ext uri="{BB962C8B-B14F-4D97-AF65-F5344CB8AC3E}">
        <p14:creationId xmlns:p14="http://schemas.microsoft.com/office/powerpoint/2010/main" val="1337702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21615</TotalTime>
  <Words>2133</Words>
  <Application>Microsoft Macintosh PowerPoint</Application>
  <PresentationFormat>Widescreen</PresentationFormat>
  <Paragraphs>273</Paragraphs>
  <Slides>73</Slides>
  <Notes>46</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Calibri</vt:lpstr>
      <vt:lpstr>Calibri Light</vt:lpstr>
      <vt:lpstr>Courier New</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Myers</dc:creator>
  <cp:lastModifiedBy>Nick Myers</cp:lastModifiedBy>
  <cp:revision>738</cp:revision>
  <dcterms:created xsi:type="dcterms:W3CDTF">2017-10-16T17:49:12Z</dcterms:created>
  <dcterms:modified xsi:type="dcterms:W3CDTF">2018-07-17T22:04:36Z</dcterms:modified>
</cp:coreProperties>
</file>